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90"/>
  </p:notesMasterIdLst>
  <p:sldIdLst>
    <p:sldId id="256" r:id="rId2"/>
    <p:sldId id="257" r:id="rId3"/>
    <p:sldId id="275" r:id="rId4"/>
    <p:sldId id="322" r:id="rId5"/>
    <p:sldId id="323" r:id="rId6"/>
    <p:sldId id="324" r:id="rId7"/>
    <p:sldId id="326" r:id="rId8"/>
    <p:sldId id="276" r:id="rId9"/>
    <p:sldId id="279" r:id="rId10"/>
    <p:sldId id="277" r:id="rId11"/>
    <p:sldId id="278" r:id="rId12"/>
    <p:sldId id="359" r:id="rId13"/>
    <p:sldId id="280" r:id="rId14"/>
    <p:sldId id="325"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300" r:id="rId33"/>
    <p:sldId id="298" r:id="rId34"/>
    <p:sldId id="299"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7" r:id="rId57"/>
    <p:sldId id="328" r:id="rId58"/>
    <p:sldId id="329" r:id="rId59"/>
    <p:sldId id="330" r:id="rId60"/>
    <p:sldId id="331" r:id="rId61"/>
    <p:sldId id="332" r:id="rId62"/>
    <p:sldId id="333" r:id="rId63"/>
    <p:sldId id="338" r:id="rId64"/>
    <p:sldId id="334" r:id="rId65"/>
    <p:sldId id="335" r:id="rId66"/>
    <p:sldId id="336" r:id="rId67"/>
    <p:sldId id="337" r:id="rId68"/>
    <p:sldId id="339" r:id="rId69"/>
    <p:sldId id="340" r:id="rId70"/>
    <p:sldId id="341" r:id="rId71"/>
    <p:sldId id="343" r:id="rId72"/>
    <p:sldId id="344" r:id="rId73"/>
    <p:sldId id="345" r:id="rId74"/>
    <p:sldId id="342" r:id="rId75"/>
    <p:sldId id="346" r:id="rId76"/>
    <p:sldId id="347" r:id="rId77"/>
    <p:sldId id="348" r:id="rId78"/>
    <p:sldId id="349" r:id="rId79"/>
    <p:sldId id="350" r:id="rId80"/>
    <p:sldId id="351" r:id="rId81"/>
    <p:sldId id="352" r:id="rId82"/>
    <p:sldId id="353" r:id="rId83"/>
    <p:sldId id="354" r:id="rId84"/>
    <p:sldId id="355" r:id="rId85"/>
    <p:sldId id="356" r:id="rId86"/>
    <p:sldId id="357" r:id="rId87"/>
    <p:sldId id="358" r:id="rId88"/>
    <p:sldId id="274" r:id="rId89"/>
  </p:sldIdLst>
  <p:sldSz cx="9144000" cy="5143500" type="screen16x9"/>
  <p:notesSz cx="6858000" cy="9144000"/>
  <p:embeddedFontLst>
    <p:embeddedFont>
      <p:font typeface="Consolas" panose="020B0609020204030204" pitchFamily="49" charset="0"/>
      <p:regular r:id="rId91"/>
      <p:bold r:id="rId92"/>
      <p:italic r:id="rId93"/>
      <p:boldItalic r:id="rId94"/>
    </p:embeddedFont>
    <p:embeddedFont>
      <p:font typeface="Nunito" pitchFamily="2" charset="0"/>
      <p:regular r:id="rId95"/>
      <p:bold r:id="rId96"/>
      <p:italic r:id="rId97"/>
      <p:boldItalic r:id="rId98"/>
    </p:embeddedFont>
    <p:embeddedFont>
      <p:font typeface="Proxima Nova"/>
      <p:regular r:id="rId99"/>
      <p:bold r:id="rId100"/>
      <p:italic r:id="rId101"/>
      <p:boldItalic r:id="rId102"/>
    </p:embeddedFont>
    <p:embeddedFont>
      <p:font typeface="Roboto" panose="02000000000000000000"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413">
          <p15:clr>
            <a:srgbClr val="A4A3A4"/>
          </p15:clr>
        </p15:guide>
        <p15:guide id="3" orient="horz" pos="672">
          <p15:clr>
            <a:srgbClr val="9AA0A6"/>
          </p15:clr>
        </p15:guide>
        <p15:guide id="4" orient="horz" pos="360">
          <p15:clr>
            <a:srgbClr val="747775"/>
          </p15:clr>
        </p15:guide>
        <p15:guide id="5" orient="horz" pos="442">
          <p15:clr>
            <a:srgbClr val="747775"/>
          </p15:clr>
        </p15:guide>
        <p15:guide id="6" orient="horz" pos="39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8AC950-198D-4D1C-B489-C1E2C37F327E}">
  <a:tblStyle styleId="{5A8AC950-198D-4D1C-B489-C1E2C37F32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A9E1332-BF13-4C63-A52C-22CFB4711FFC}"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804" y="56"/>
      </p:cViewPr>
      <p:guideLst>
        <p:guide orient="horz" pos="1620"/>
        <p:guide pos="2413"/>
        <p:guide orient="horz" pos="672"/>
        <p:guide orient="horz" pos="360"/>
        <p:guide orient="horz" pos="442"/>
        <p:guide orient="horz" pos="3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b2dec542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b2dec542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ad1fb635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ad1fb635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9750" y="363575"/>
            <a:ext cx="7947300" cy="1047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11" name="Google Shape;11;p2"/>
          <p:cNvSpPr txBox="1">
            <a:spLocks noGrp="1"/>
          </p:cNvSpPr>
          <p:nvPr>
            <p:ph type="subTitle" idx="1"/>
          </p:nvPr>
        </p:nvSpPr>
        <p:spPr>
          <a:xfrm>
            <a:off x="519750" y="1207150"/>
            <a:ext cx="79473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r>
              <a:rPr lang="en-US"/>
              <a:t>Click to edit Master subtitle style</a:t>
            </a:r>
            <a:endParaRPr/>
          </a:p>
        </p:txBody>
      </p:sp>
      <p:pic>
        <p:nvPicPr>
          <p:cNvPr id="12" name="Google Shape;12;p2"/>
          <p:cNvPicPr preferRelativeResize="0"/>
          <p:nvPr/>
        </p:nvPicPr>
        <p:blipFill>
          <a:blip r:embed="rId3">
            <a:alphaModFix/>
          </a:blip>
          <a:stretch>
            <a:fillRect/>
          </a:stretch>
        </p:blipFill>
        <p:spPr>
          <a:xfrm>
            <a:off x="605196" y="2338375"/>
            <a:ext cx="2486025" cy="619125"/>
          </a:xfrm>
          <a:prstGeom prst="rect">
            <a:avLst/>
          </a:prstGeom>
          <a:noFill/>
          <a:ln>
            <a:noFill/>
          </a:ln>
        </p:spPr>
      </p:pic>
      <p:sp>
        <p:nvSpPr>
          <p:cNvPr id="13" name="Google Shape;13;p2"/>
          <p:cNvSpPr txBox="1"/>
          <p:nvPr/>
        </p:nvSpPr>
        <p:spPr>
          <a:xfrm>
            <a:off x="519750" y="2881104"/>
            <a:ext cx="2865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Proxima Nova"/>
                <a:ea typeface="Proxima Nova"/>
                <a:cs typeface="Proxima Nova"/>
                <a:sym typeface="Proxima Nova"/>
              </a:rPr>
              <a:t>Department of Information Technology</a:t>
            </a:r>
            <a:endParaRPr sz="1200">
              <a:solidFill>
                <a:schemeClr val="lt1"/>
              </a:solidFill>
              <a:latin typeface="Proxima Nova"/>
              <a:ea typeface="Proxima Nova"/>
              <a:cs typeface="Proxima Nova"/>
              <a:sym typeface="Proxima Nova"/>
            </a:endParaRPr>
          </a:p>
        </p:txBody>
      </p:sp>
      <p:sp>
        <p:nvSpPr>
          <p:cNvPr id="14" name="Google Shape;14;p2"/>
          <p:cNvSpPr txBox="1"/>
          <p:nvPr/>
        </p:nvSpPr>
        <p:spPr>
          <a:xfrm>
            <a:off x="519750" y="4662975"/>
            <a:ext cx="336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Proxima Nova"/>
                <a:ea typeface="Proxima Nova"/>
                <a:cs typeface="Proxima Nova"/>
                <a:sym typeface="Proxima Nova"/>
              </a:rPr>
              <a:t>Tejas Chauhan</a:t>
            </a:r>
            <a:endParaRPr sz="1000">
              <a:solidFill>
                <a:schemeClr val="lt1"/>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6">
  <p:cSld name="TITLE_AND_BODY_1_1_1_1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5" name="Google Shape;55;p11"/>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56" name="Google Shape;56;p11"/>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1"/>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7">
  <p:cSld name="TITLE_AND_BODY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0" name="Google Shape;60;p12"/>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61" name="Google Shape;61;p1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12"/>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8">
  <p:cSld name="TITLE_AND_BODY_1_1_1_1_1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5" name="Google Shape;65;p13"/>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66" name="Google Shape;66;p1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7" name="Google Shape;67;p13"/>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9">
  <p:cSld name="TITLE_AND_BODY_1_1_1_1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0" name="Google Shape;70;p14"/>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71" name="Google Shape;71;p1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4"/>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0">
  <p:cSld name="TITLE_AND_BODY_1_1_1_1_1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5" name="Google Shape;75;p15"/>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76" name="Google Shape;76;p1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7" name="Google Shape;77;p15"/>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1">
  <p:cSld name="TITLE_AND_BODY_1_1_1_1_1_1_1_1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80" name="Google Shape;80;p16"/>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pPr lvl="0"/>
            <a:r>
              <a:rPr lang="en-US"/>
              <a:t>Click to edit Master text styles</a:t>
            </a:r>
          </a:p>
        </p:txBody>
      </p:sp>
      <p:sp>
        <p:nvSpPr>
          <p:cNvPr id="81" name="Google Shape;81;p1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2" name="Google Shape;82;p16"/>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2">
  <p:cSld name="TITLE_AND_BODY_1_1_1_1_1_1_1_1_1_1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54775"/>
            <a:ext cx="7119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85" name="Google Shape;85;p17"/>
          <p:cNvSpPr txBox="1">
            <a:spLocks noGrp="1"/>
          </p:cNvSpPr>
          <p:nvPr>
            <p:ph type="body" idx="1"/>
          </p:nvPr>
        </p:nvSpPr>
        <p:spPr>
          <a:xfrm>
            <a:off x="311700" y="923875"/>
            <a:ext cx="8520600" cy="161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2"/>
              </a:buClr>
              <a:buSzPts val="1800"/>
              <a:buChar char="●"/>
              <a:defRPr/>
            </a:lvl1pPr>
            <a:lvl2pPr marL="914400" lvl="1" indent="-317500" rtl="0">
              <a:spcBef>
                <a:spcPts val="0"/>
              </a:spcBef>
              <a:spcAft>
                <a:spcPts val="0"/>
              </a:spcAft>
              <a:buClr>
                <a:schemeClr val="dk2"/>
              </a:buClr>
              <a:buSzPts val="1400"/>
              <a:buChar char="○"/>
              <a:defRPr/>
            </a:lvl2pPr>
            <a:lvl3pPr marL="1371600" lvl="2" indent="-317500" rtl="0">
              <a:spcBef>
                <a:spcPts val="0"/>
              </a:spcBef>
              <a:spcAft>
                <a:spcPts val="0"/>
              </a:spcAft>
              <a:buClr>
                <a:schemeClr val="dk2"/>
              </a:buClr>
              <a:buSzPts val="1400"/>
              <a:buChar char="■"/>
              <a:defRPr/>
            </a:lvl3pPr>
            <a:lvl4pPr marL="1828800" lvl="3" indent="-317500" rtl="0">
              <a:spcBef>
                <a:spcPts val="0"/>
              </a:spcBef>
              <a:spcAft>
                <a:spcPts val="0"/>
              </a:spcAft>
              <a:buClr>
                <a:schemeClr val="dk2"/>
              </a:buClr>
              <a:buSzPts val="1400"/>
              <a:buChar char="●"/>
              <a:defRPr/>
            </a:lvl4pPr>
            <a:lvl5pPr marL="2286000" lvl="4" indent="-317500" rtl="0">
              <a:spcBef>
                <a:spcPts val="0"/>
              </a:spcBef>
              <a:spcAft>
                <a:spcPts val="0"/>
              </a:spcAft>
              <a:buClr>
                <a:schemeClr val="dk2"/>
              </a:buClr>
              <a:buSzPts val="1400"/>
              <a:buChar char="○"/>
              <a:defRPr/>
            </a:lvl5pPr>
            <a:lvl6pPr marL="2743200" lvl="5" indent="-317500" rtl="0">
              <a:spcBef>
                <a:spcPts val="0"/>
              </a:spcBef>
              <a:spcAft>
                <a:spcPts val="0"/>
              </a:spcAft>
              <a:buClr>
                <a:schemeClr val="dk2"/>
              </a:buClr>
              <a:buSzPts val="1400"/>
              <a:buChar char="■"/>
              <a:defRPr/>
            </a:lvl6pPr>
            <a:lvl7pPr marL="3200400" lvl="6" indent="-317500" rtl="0">
              <a:spcBef>
                <a:spcPts val="0"/>
              </a:spcBef>
              <a:spcAft>
                <a:spcPts val="0"/>
              </a:spcAft>
              <a:buClr>
                <a:schemeClr val="dk2"/>
              </a:buClr>
              <a:buSzPts val="1400"/>
              <a:buChar char="●"/>
              <a:defRPr/>
            </a:lvl7pPr>
            <a:lvl8pPr marL="3657600" lvl="7" indent="-317500" rtl="0">
              <a:spcBef>
                <a:spcPts val="0"/>
              </a:spcBef>
              <a:spcAft>
                <a:spcPts val="0"/>
              </a:spcAft>
              <a:buClr>
                <a:schemeClr val="dk2"/>
              </a:buClr>
              <a:buSzPts val="1400"/>
              <a:buChar char="○"/>
              <a:defRPr/>
            </a:lvl8pPr>
            <a:lvl9pPr marL="4114800" lvl="8" indent="-317500" rtl="0">
              <a:spcBef>
                <a:spcPts val="0"/>
              </a:spcBef>
              <a:spcAft>
                <a:spcPts val="0"/>
              </a:spcAft>
              <a:buClr>
                <a:schemeClr val="dk2"/>
              </a:buClr>
              <a:buSzPts val="1400"/>
              <a:buChar char="■"/>
              <a:defRPr/>
            </a:lvl9pPr>
          </a:lstStyle>
          <a:p>
            <a:pPr lvl="0"/>
            <a:r>
              <a:rPr lang="en-US"/>
              <a:t>Click to edit Master text styles</a:t>
            </a:r>
          </a:p>
        </p:txBody>
      </p:sp>
      <p:sp>
        <p:nvSpPr>
          <p:cNvPr id="86" name="Google Shape;86;p1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17"/>
          <p:cNvPicPr preferRelativeResize="0"/>
          <p:nvPr/>
        </p:nvPicPr>
        <p:blipFill>
          <a:blip r:embed="rId3">
            <a:alphaModFix/>
          </a:blip>
          <a:stretch>
            <a:fillRect/>
          </a:stretch>
        </p:blipFill>
        <p:spPr>
          <a:xfrm>
            <a:off x="7431606" y="144325"/>
            <a:ext cx="1589539" cy="393600"/>
          </a:xfrm>
          <a:prstGeom prst="rect">
            <a:avLst/>
          </a:prstGeom>
          <a:noFill/>
          <a:ln>
            <a:noFill/>
          </a:ln>
        </p:spPr>
      </p:pic>
      <p:sp>
        <p:nvSpPr>
          <p:cNvPr id="88" name="Google Shape;88;p17"/>
          <p:cNvSpPr txBox="1">
            <a:spLocks noGrp="1"/>
          </p:cNvSpPr>
          <p:nvPr>
            <p:ph type="body" idx="2"/>
          </p:nvPr>
        </p:nvSpPr>
        <p:spPr>
          <a:xfrm>
            <a:off x="311700" y="2905075"/>
            <a:ext cx="8520600" cy="161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014025" y="450150"/>
            <a:ext cx="47709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91" name="Google Shape;91;p1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94" name="Google Shape;94;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subTitle" idx="1"/>
          </p:nvPr>
        </p:nvSpPr>
        <p:spPr>
          <a:xfrm>
            <a:off x="5655600" y="1870650"/>
            <a:ext cx="31884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2800">
                <a:solidFill>
                  <a:srgbClr val="00A4B6"/>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pic>
        <p:nvPicPr>
          <p:cNvPr id="17" name="Google Shape;17;p3"/>
          <p:cNvPicPr preferRelativeResize="0"/>
          <p:nvPr/>
        </p:nvPicPr>
        <p:blipFill>
          <a:blip r:embed="rId3">
            <a:alphaModFix/>
          </a:blip>
          <a:stretch>
            <a:fillRect/>
          </a:stretch>
        </p:blipFill>
        <p:spPr>
          <a:xfrm>
            <a:off x="5843571" y="257575"/>
            <a:ext cx="3000375" cy="7429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611600" y="1182125"/>
            <a:ext cx="4077300" cy="2940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0" name="Google Shape;20;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3" name="Google Shape;23;p5"/>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24" name="Google Shape;24;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5"/>
          <p:cNvPicPr preferRelativeResize="0"/>
          <p:nvPr/>
        </p:nvPicPr>
        <p:blipFill>
          <a:blip r:embed="rId3">
            <a:alphaModFix/>
          </a:blip>
          <a:stretch>
            <a:fillRect/>
          </a:stretch>
        </p:blipFill>
        <p:spPr>
          <a:xfrm>
            <a:off x="7431523" y="144324"/>
            <a:ext cx="1589627" cy="393600"/>
          </a:xfrm>
          <a:prstGeom prst="rect">
            <a:avLst/>
          </a:prstGeom>
          <a:noFill/>
          <a:ln>
            <a:noFill/>
          </a:ln>
        </p:spPr>
      </p:pic>
      <p:sp>
        <p:nvSpPr>
          <p:cNvPr id="26" name="Google Shape;26;p5"/>
          <p:cNvSpPr txBox="1"/>
          <p:nvPr/>
        </p:nvSpPr>
        <p:spPr>
          <a:xfrm>
            <a:off x="311700" y="4749025"/>
            <a:ext cx="2653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Proxima Nova"/>
                <a:ea typeface="Proxima Nova"/>
                <a:cs typeface="Proxima Nova"/>
                <a:sym typeface="Proxima Nova"/>
              </a:rPr>
              <a:t>Unit#1 Data Structures</a:t>
            </a:r>
            <a:endParaRPr sz="800">
              <a:solidFill>
                <a:schemeClr val="dk2"/>
              </a:solidFill>
              <a:latin typeface="Proxima Nova"/>
              <a:ea typeface="Proxima Nova"/>
              <a:cs typeface="Proxima Nova"/>
              <a:sym typeface="Proxima Nova"/>
            </a:endParaRPr>
          </a:p>
        </p:txBody>
      </p:sp>
      <p:sp>
        <p:nvSpPr>
          <p:cNvPr id="27" name="Google Shape;27;p5"/>
          <p:cNvSpPr txBox="1"/>
          <p:nvPr/>
        </p:nvSpPr>
        <p:spPr>
          <a:xfrm>
            <a:off x="3245250" y="4749025"/>
            <a:ext cx="2653500" cy="3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2"/>
                </a:solidFill>
                <a:latin typeface="Proxima Nova"/>
                <a:ea typeface="Proxima Nova"/>
                <a:cs typeface="Proxima Nova"/>
                <a:sym typeface="Proxima Nova"/>
              </a:rPr>
              <a:t>Department of Information Technology</a:t>
            </a:r>
            <a:endParaRPr sz="800">
              <a:solidFill>
                <a:schemeClr val="dk2"/>
              </a:solidFill>
              <a:latin typeface="Proxima Nova"/>
              <a:ea typeface="Proxima Nova"/>
              <a:cs typeface="Proxima Nova"/>
              <a:sym typeface="Proxima No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0" name="Google Shape;30;p6"/>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31" name="Google Shape;31;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2" name="Google Shape;32;p6"/>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2">
  <p:cSld name="TITLE_AND_BODY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5" name="Google Shape;35;p7"/>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36" name="Google Shape;36;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7" name="Google Shape;37;p7"/>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3">
  <p:cSld name="TITLE_AND_BODY_1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0" name="Google Shape;40;p8"/>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F1C232"/>
              </a:buClr>
              <a:buSzPts val="1800"/>
              <a:buChar char="●"/>
              <a:defRPr/>
            </a:lvl1pPr>
            <a:lvl2pPr marL="914400" lvl="1" indent="-317500" rtl="0">
              <a:spcBef>
                <a:spcPts val="0"/>
              </a:spcBef>
              <a:spcAft>
                <a:spcPts val="0"/>
              </a:spcAft>
              <a:buClr>
                <a:srgbClr val="F1C232"/>
              </a:buClr>
              <a:buSzPts val="1400"/>
              <a:buChar char="○"/>
              <a:defRPr/>
            </a:lvl2pPr>
            <a:lvl3pPr marL="1371600" lvl="2" indent="-317500" rtl="0">
              <a:spcBef>
                <a:spcPts val="0"/>
              </a:spcBef>
              <a:spcAft>
                <a:spcPts val="0"/>
              </a:spcAft>
              <a:buClr>
                <a:srgbClr val="F1C232"/>
              </a:buClr>
              <a:buSzPts val="1400"/>
              <a:buChar char="■"/>
              <a:defRPr/>
            </a:lvl3pPr>
            <a:lvl4pPr marL="1828800" lvl="3" indent="-317500" rtl="0">
              <a:spcBef>
                <a:spcPts val="0"/>
              </a:spcBef>
              <a:spcAft>
                <a:spcPts val="0"/>
              </a:spcAft>
              <a:buClr>
                <a:srgbClr val="F1C232"/>
              </a:buClr>
              <a:buSzPts val="1400"/>
              <a:buChar char="●"/>
              <a:defRPr/>
            </a:lvl4pPr>
            <a:lvl5pPr marL="2286000" lvl="4" indent="-317500" rtl="0">
              <a:spcBef>
                <a:spcPts val="0"/>
              </a:spcBef>
              <a:spcAft>
                <a:spcPts val="0"/>
              </a:spcAft>
              <a:buClr>
                <a:srgbClr val="F1C232"/>
              </a:buClr>
              <a:buSzPts val="1400"/>
              <a:buChar char="○"/>
              <a:defRPr/>
            </a:lvl5pPr>
            <a:lvl6pPr marL="2743200" lvl="5" indent="-317500" rtl="0">
              <a:spcBef>
                <a:spcPts val="0"/>
              </a:spcBef>
              <a:spcAft>
                <a:spcPts val="0"/>
              </a:spcAft>
              <a:buClr>
                <a:srgbClr val="F1C232"/>
              </a:buClr>
              <a:buSzPts val="1400"/>
              <a:buChar char="■"/>
              <a:defRPr/>
            </a:lvl6pPr>
            <a:lvl7pPr marL="3200400" lvl="6" indent="-317500" rtl="0">
              <a:spcBef>
                <a:spcPts val="0"/>
              </a:spcBef>
              <a:spcAft>
                <a:spcPts val="0"/>
              </a:spcAft>
              <a:buClr>
                <a:srgbClr val="F1C232"/>
              </a:buClr>
              <a:buSzPts val="1400"/>
              <a:buChar char="●"/>
              <a:defRPr/>
            </a:lvl7pPr>
            <a:lvl8pPr marL="3657600" lvl="7" indent="-317500" rtl="0">
              <a:spcBef>
                <a:spcPts val="0"/>
              </a:spcBef>
              <a:spcAft>
                <a:spcPts val="0"/>
              </a:spcAft>
              <a:buClr>
                <a:srgbClr val="F1C232"/>
              </a:buClr>
              <a:buSzPts val="1400"/>
              <a:buChar char="○"/>
              <a:defRPr/>
            </a:lvl8pPr>
            <a:lvl9pPr marL="4114800" lvl="8" indent="-317500" rtl="0">
              <a:spcBef>
                <a:spcPts val="0"/>
              </a:spcBef>
              <a:spcAft>
                <a:spcPts val="0"/>
              </a:spcAft>
              <a:buClr>
                <a:srgbClr val="F1C232"/>
              </a:buClr>
              <a:buSzPts val="1400"/>
              <a:buChar char="■"/>
              <a:defRPr/>
            </a:lvl9pPr>
          </a:lstStyle>
          <a:p>
            <a:pPr lvl="0"/>
            <a:r>
              <a:rPr lang="en-US"/>
              <a:t>Click to edit Master text styles</a:t>
            </a:r>
          </a:p>
        </p:txBody>
      </p:sp>
      <p:sp>
        <p:nvSpPr>
          <p:cNvPr id="41" name="Google Shape;41;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8"/>
          <p:cNvPicPr preferRelativeResize="0"/>
          <p:nvPr/>
        </p:nvPicPr>
        <p:blipFill>
          <a:blip r:embed="rId3">
            <a:alphaModFix/>
          </a:blip>
          <a:stretch>
            <a:fillRect/>
          </a:stretch>
        </p:blipFill>
        <p:spPr>
          <a:xfrm>
            <a:off x="7440694" y="144325"/>
            <a:ext cx="1580456"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4">
  <p:cSld name="TITLE_AND_BODY_1_1_1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5" name="Google Shape;45;p9"/>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46" name="Google Shape;46;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9"/>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5">
  <p:cSld name="TITLE_AND_BODY_1_1_1_1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0" name="Google Shape;50;p10"/>
          <p:cNvSpPr txBox="1">
            <a:spLocks noGrp="1"/>
          </p:cNvSpPr>
          <p:nvPr>
            <p:ph type="body" idx="1"/>
          </p:nvPr>
        </p:nvSpPr>
        <p:spPr>
          <a:xfrm>
            <a:off x="311700" y="923875"/>
            <a:ext cx="8520600" cy="3928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2"/>
              </a:buClr>
              <a:buSzPts val="1800"/>
              <a:buChar char="●"/>
              <a:defRPr/>
            </a:lvl1pPr>
            <a:lvl2pPr marL="914400" lvl="1" indent="-317500" rtl="0">
              <a:spcBef>
                <a:spcPts val="0"/>
              </a:spcBef>
              <a:spcAft>
                <a:spcPts val="0"/>
              </a:spcAft>
              <a:buClr>
                <a:schemeClr val="dk2"/>
              </a:buClr>
              <a:buSzPts val="1400"/>
              <a:buChar char="○"/>
              <a:defRPr/>
            </a:lvl2pPr>
            <a:lvl3pPr marL="1371600" lvl="2" indent="-317500" rtl="0">
              <a:spcBef>
                <a:spcPts val="0"/>
              </a:spcBef>
              <a:spcAft>
                <a:spcPts val="0"/>
              </a:spcAft>
              <a:buClr>
                <a:schemeClr val="dk2"/>
              </a:buClr>
              <a:buSzPts val="1400"/>
              <a:buChar char="■"/>
              <a:defRPr/>
            </a:lvl3pPr>
            <a:lvl4pPr marL="1828800" lvl="3" indent="-317500" rtl="0">
              <a:spcBef>
                <a:spcPts val="0"/>
              </a:spcBef>
              <a:spcAft>
                <a:spcPts val="0"/>
              </a:spcAft>
              <a:buClr>
                <a:schemeClr val="dk2"/>
              </a:buClr>
              <a:buSzPts val="1400"/>
              <a:buChar char="●"/>
              <a:defRPr/>
            </a:lvl4pPr>
            <a:lvl5pPr marL="2286000" lvl="4" indent="-317500" rtl="0">
              <a:spcBef>
                <a:spcPts val="0"/>
              </a:spcBef>
              <a:spcAft>
                <a:spcPts val="0"/>
              </a:spcAft>
              <a:buClr>
                <a:schemeClr val="dk2"/>
              </a:buClr>
              <a:buSzPts val="1400"/>
              <a:buChar char="○"/>
              <a:defRPr/>
            </a:lvl5pPr>
            <a:lvl6pPr marL="2743200" lvl="5" indent="-317500" rtl="0">
              <a:spcBef>
                <a:spcPts val="0"/>
              </a:spcBef>
              <a:spcAft>
                <a:spcPts val="0"/>
              </a:spcAft>
              <a:buClr>
                <a:schemeClr val="dk2"/>
              </a:buClr>
              <a:buSzPts val="1400"/>
              <a:buChar char="■"/>
              <a:defRPr/>
            </a:lvl6pPr>
            <a:lvl7pPr marL="3200400" lvl="6" indent="-317500" rtl="0">
              <a:spcBef>
                <a:spcPts val="0"/>
              </a:spcBef>
              <a:spcAft>
                <a:spcPts val="0"/>
              </a:spcAft>
              <a:buClr>
                <a:schemeClr val="dk2"/>
              </a:buClr>
              <a:buSzPts val="1400"/>
              <a:buChar char="●"/>
              <a:defRPr/>
            </a:lvl7pPr>
            <a:lvl8pPr marL="3657600" lvl="7" indent="-317500" rtl="0">
              <a:spcBef>
                <a:spcPts val="0"/>
              </a:spcBef>
              <a:spcAft>
                <a:spcPts val="0"/>
              </a:spcAft>
              <a:buClr>
                <a:schemeClr val="dk2"/>
              </a:buClr>
              <a:buSzPts val="1400"/>
              <a:buChar char="○"/>
              <a:defRPr/>
            </a:lvl8pPr>
            <a:lvl9pPr marL="4114800" lvl="8" indent="-317500" rtl="0">
              <a:spcBef>
                <a:spcPts val="0"/>
              </a:spcBef>
              <a:spcAft>
                <a:spcPts val="0"/>
              </a:spcAft>
              <a:buClr>
                <a:schemeClr val="dk2"/>
              </a:buClr>
              <a:buSzPts val="1400"/>
              <a:buChar char="■"/>
              <a:defRPr/>
            </a:lvl9pPr>
          </a:lstStyle>
          <a:p>
            <a:pPr lvl="0"/>
            <a:r>
              <a:rPr lang="en-US"/>
              <a:t>Click to edit Master text styles</a:t>
            </a:r>
          </a:p>
        </p:txBody>
      </p:sp>
      <p:sp>
        <p:nvSpPr>
          <p:cNvPr id="51" name="Google Shape;51;p1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2" name="Google Shape;52;p10"/>
          <p:cNvPicPr preferRelativeResize="0"/>
          <p:nvPr/>
        </p:nvPicPr>
        <p:blipFill>
          <a:blip r:embed="rId3">
            <a:alphaModFix/>
          </a:blip>
          <a:stretch>
            <a:fillRect/>
          </a:stretch>
        </p:blipFill>
        <p:spPr>
          <a:xfrm>
            <a:off x="7431606" y="144325"/>
            <a:ext cx="1589539"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4779"/>
            <a:ext cx="59214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1pPr>
            <a:lvl2pPr lvl="1">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2pPr>
            <a:lvl3pPr lvl="2">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3pPr>
            <a:lvl4pPr lvl="3">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4pPr>
            <a:lvl5pPr lvl="4">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5pPr>
            <a:lvl6pPr lvl="5">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6pPr>
            <a:lvl7pPr lvl="6">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7pPr>
            <a:lvl8pPr lvl="7">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8pPr>
            <a:lvl9pPr lvl="8">
              <a:spcBef>
                <a:spcPts val="0"/>
              </a:spcBef>
              <a:spcAft>
                <a:spcPts val="0"/>
              </a:spcAft>
              <a:buClr>
                <a:srgbClr val="00A4B6"/>
              </a:buClr>
              <a:buSzPts val="2800"/>
              <a:buFont typeface="Proxima Nova"/>
              <a:buNone/>
              <a:defRPr sz="2800">
                <a:solidFill>
                  <a:srgbClr val="00A4B6"/>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923875"/>
            <a:ext cx="8520600" cy="3928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00A4B6"/>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rgbClr val="00A4B6"/>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hyperlink" Target="https://www.geeksforgeeks.org/node-js-package-json/"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subTitle" idx="1"/>
          </p:nvPr>
        </p:nvSpPr>
        <p:spPr>
          <a:xfrm>
            <a:off x="1849150" y="1139130"/>
            <a:ext cx="5142000" cy="2217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52"/>
              <a:buNone/>
            </a:pPr>
            <a:r>
              <a:rPr lang="en-IN" sz="3000" dirty="0"/>
              <a:t>Unit -3</a:t>
            </a:r>
          </a:p>
          <a:p>
            <a:pPr marL="0" lvl="0" indent="0" algn="ctr" rtl="0">
              <a:lnSpc>
                <a:spcPct val="100000"/>
              </a:lnSpc>
              <a:spcBef>
                <a:spcPts val="0"/>
              </a:spcBef>
              <a:spcAft>
                <a:spcPts val="0"/>
              </a:spcAft>
              <a:buSzPts val="852"/>
              <a:buNone/>
            </a:pPr>
            <a:endParaRPr lang="en-IN" sz="3000" dirty="0"/>
          </a:p>
          <a:p>
            <a:pPr marL="0" lvl="0" indent="0" rtl="0">
              <a:lnSpc>
                <a:spcPct val="100000"/>
              </a:lnSpc>
              <a:spcBef>
                <a:spcPts val="0"/>
              </a:spcBef>
              <a:spcAft>
                <a:spcPts val="0"/>
              </a:spcAft>
              <a:buSzPts val="852"/>
              <a:buNone/>
            </a:pPr>
            <a:r>
              <a:rPr lang="en-IN" sz="3000" dirty="0"/>
              <a:t>	         </a:t>
            </a:r>
            <a:r>
              <a:rPr lang="en-IN" sz="3000" dirty="0" err="1"/>
              <a:t>NodeJs</a:t>
            </a:r>
            <a:endParaRPr lang="en-IN" sz="3000" dirty="0"/>
          </a:p>
          <a:p>
            <a:pPr marL="0" lvl="0" indent="0" rtl="0">
              <a:lnSpc>
                <a:spcPct val="100000"/>
              </a:lnSpc>
              <a:spcBef>
                <a:spcPts val="0"/>
              </a:spcBef>
              <a:spcAft>
                <a:spcPts val="0"/>
              </a:spcAft>
              <a:buSzPts val="852"/>
              <a:buNone/>
            </a:pPr>
            <a:endParaRPr lang="en-US" sz="3000" dirty="0"/>
          </a:p>
          <a:p>
            <a:pPr marL="0" lvl="0" indent="0" algn="ctr" rtl="0">
              <a:lnSpc>
                <a:spcPct val="100000"/>
              </a:lnSpc>
              <a:spcBef>
                <a:spcPts val="0"/>
              </a:spcBef>
              <a:spcAft>
                <a:spcPts val="0"/>
              </a:spcAft>
              <a:buSzPts val="852"/>
              <a:buNone/>
            </a:pPr>
            <a:r>
              <a:rPr lang="en-US" dirty="0"/>
              <a:t>A</a:t>
            </a:r>
            <a:r>
              <a:rPr lang="en-IN" dirty="0" err="1"/>
              <a:t>dvanced</a:t>
            </a:r>
            <a:r>
              <a:rPr lang="en-IN" dirty="0"/>
              <a:t> Web Technology</a:t>
            </a:r>
          </a:p>
          <a:p>
            <a:pPr marL="0" lvl="0" indent="0" algn="ctr" rtl="0">
              <a:lnSpc>
                <a:spcPct val="100000"/>
              </a:lnSpc>
              <a:spcBef>
                <a:spcPts val="0"/>
              </a:spcBef>
              <a:spcAft>
                <a:spcPts val="0"/>
              </a:spcAft>
              <a:buSzPts val="852"/>
              <a:buNone/>
            </a:pPr>
            <a:endParaRPr lang="en-US" sz="2400" dirty="0"/>
          </a:p>
          <a:p>
            <a:pPr marL="0" lvl="0" indent="0" algn="ctr" rtl="0">
              <a:lnSpc>
                <a:spcPct val="100000"/>
              </a:lnSpc>
              <a:spcBef>
                <a:spcPts val="0"/>
              </a:spcBef>
              <a:spcAft>
                <a:spcPts val="0"/>
              </a:spcAft>
              <a:buSzPts val="852"/>
              <a:buNone/>
            </a:pPr>
            <a:r>
              <a:rPr lang="en-US" sz="2400" dirty="0"/>
              <a:t>Dept. of C</a:t>
            </a:r>
            <a:r>
              <a:rPr lang="en-IN" sz="2400" dirty="0" err="1"/>
              <a:t>omputer</a:t>
            </a:r>
            <a:r>
              <a:rPr lang="en-IN" sz="2400" dirty="0"/>
              <a:t> Engineering</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1A2B-55BE-1995-F72E-90AD29A4D4A1}"/>
              </a:ext>
            </a:extLst>
          </p:cNvPr>
          <p:cNvSpPr>
            <a:spLocks noGrp="1"/>
          </p:cNvSpPr>
          <p:nvPr>
            <p:ph type="title"/>
          </p:nvPr>
        </p:nvSpPr>
        <p:spPr/>
        <p:txBody>
          <a:bodyPr>
            <a:normAutofit fontScale="90000"/>
          </a:bodyPr>
          <a:lstStyle/>
          <a:p>
            <a:r>
              <a:rPr lang="en-IN" dirty="0"/>
              <a:t>Environmental Setup</a:t>
            </a:r>
          </a:p>
        </p:txBody>
      </p:sp>
      <p:sp>
        <p:nvSpPr>
          <p:cNvPr id="3" name="Text Placeholder 2">
            <a:extLst>
              <a:ext uri="{FF2B5EF4-FFF2-40B4-BE49-F238E27FC236}">
                <a16:creationId xmlns:a16="http://schemas.microsoft.com/office/drawing/2014/main" id="{5006EA92-C79C-FFE0-40DF-1BE2578090A3}"/>
              </a:ext>
            </a:extLst>
          </p:cNvPr>
          <p:cNvSpPr>
            <a:spLocks noGrp="1"/>
          </p:cNvSpPr>
          <p:nvPr>
            <p:ph type="body" idx="1"/>
          </p:nvPr>
        </p:nvSpPr>
        <p:spPr/>
        <p:txBody>
          <a:bodyPr>
            <a:normAutofit lnSpcReduction="10000"/>
          </a:bodyPr>
          <a:lstStyle/>
          <a:p>
            <a:pPr marL="114300" indent="0">
              <a:buNone/>
            </a:pPr>
            <a:r>
              <a:rPr lang="en-US" sz="2000" b="1" dirty="0"/>
              <a:t>Install Required Packages:</a:t>
            </a:r>
          </a:p>
          <a:p>
            <a:pPr marL="114300" indent="0">
              <a:buNone/>
            </a:pPr>
            <a:r>
              <a:rPr lang="en-US" sz="2000" dirty="0"/>
              <a:t>Use </a:t>
            </a:r>
            <a:r>
              <a:rPr lang="en-US" sz="2000" dirty="0" err="1"/>
              <a:t>npm</a:t>
            </a:r>
            <a:r>
              <a:rPr lang="en-US" sz="2000" dirty="0"/>
              <a:t> to install any Node.js packages or libraries that your project needs. For example, to install Express, one of the most popular web frameworks for Node.js, run the following </a:t>
            </a:r>
          </a:p>
          <a:p>
            <a:pPr marL="114300" indent="0">
              <a:buNone/>
            </a:pPr>
            <a:endParaRPr lang="en-US" sz="2000" dirty="0"/>
          </a:p>
          <a:p>
            <a:pPr marL="114300" indent="0">
              <a:buNone/>
            </a:pPr>
            <a:r>
              <a:rPr lang="en-US" sz="2000" dirty="0" err="1"/>
              <a:t>npm</a:t>
            </a:r>
            <a:r>
              <a:rPr lang="en-US" sz="2000" dirty="0"/>
              <a:t> install express</a:t>
            </a:r>
          </a:p>
          <a:p>
            <a:pPr marL="114300" indent="0">
              <a:buNone/>
            </a:pPr>
            <a:endParaRPr lang="en-US" sz="2000" dirty="0"/>
          </a:p>
          <a:p>
            <a:pPr marL="114300" indent="0">
              <a:buNone/>
            </a:pPr>
            <a:r>
              <a:rPr lang="en-US" sz="2000" b="1" dirty="0"/>
              <a:t>Create Your Node.js Application:</a:t>
            </a:r>
          </a:p>
          <a:p>
            <a:pPr marL="114300" indent="0">
              <a:buNone/>
            </a:pPr>
            <a:r>
              <a:rPr lang="en-US" sz="2000" dirty="0"/>
              <a:t>Create your Node.js application code using your preferred code editor. For example, if you're using Express, you might create an app.js file and set up your server there.</a:t>
            </a:r>
          </a:p>
          <a:p>
            <a:pPr marL="114300" indent="0">
              <a:buNone/>
            </a:pPr>
            <a:endParaRPr lang="en-US" sz="1200" dirty="0"/>
          </a:p>
        </p:txBody>
      </p:sp>
    </p:spTree>
    <p:extLst>
      <p:ext uri="{BB962C8B-B14F-4D97-AF65-F5344CB8AC3E}">
        <p14:creationId xmlns:p14="http://schemas.microsoft.com/office/powerpoint/2010/main" val="381285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38EA-D602-E44B-285D-4956044A6530}"/>
              </a:ext>
            </a:extLst>
          </p:cNvPr>
          <p:cNvSpPr>
            <a:spLocks noGrp="1"/>
          </p:cNvSpPr>
          <p:nvPr>
            <p:ph type="title"/>
          </p:nvPr>
        </p:nvSpPr>
        <p:spPr/>
        <p:txBody>
          <a:bodyPr>
            <a:normAutofit fontScale="90000"/>
          </a:bodyPr>
          <a:lstStyle/>
          <a:p>
            <a:r>
              <a:rPr lang="en-IN" dirty="0"/>
              <a:t>Environmental Setup</a:t>
            </a:r>
          </a:p>
        </p:txBody>
      </p:sp>
      <p:sp>
        <p:nvSpPr>
          <p:cNvPr id="3" name="Text Placeholder 2">
            <a:extLst>
              <a:ext uri="{FF2B5EF4-FFF2-40B4-BE49-F238E27FC236}">
                <a16:creationId xmlns:a16="http://schemas.microsoft.com/office/drawing/2014/main" id="{80C9563F-7BDC-16C1-C8F5-AB4AAE46588B}"/>
              </a:ext>
            </a:extLst>
          </p:cNvPr>
          <p:cNvSpPr>
            <a:spLocks noGrp="1"/>
          </p:cNvSpPr>
          <p:nvPr>
            <p:ph type="body" idx="1"/>
          </p:nvPr>
        </p:nvSpPr>
        <p:spPr/>
        <p:txBody>
          <a:bodyPr>
            <a:normAutofit fontScale="92500" lnSpcReduction="20000"/>
          </a:bodyPr>
          <a:lstStyle/>
          <a:p>
            <a:pPr marL="114300" indent="0">
              <a:buNone/>
            </a:pPr>
            <a:r>
              <a:rPr lang="en-US" sz="1800" b="1" dirty="0"/>
              <a:t>Run Your Node.js Application:</a:t>
            </a:r>
          </a:p>
          <a:p>
            <a:pPr marL="114300" indent="0">
              <a:buNone/>
            </a:pPr>
            <a:r>
              <a:rPr lang="en-US" sz="1800" dirty="0"/>
              <a:t>Once you've written your Node.js code, save the file, and in your terminal, navigate to your project directory. Then, run your Node.js application using the following command:</a:t>
            </a:r>
          </a:p>
          <a:p>
            <a:pPr marL="114300" indent="0">
              <a:buNone/>
            </a:pPr>
            <a:endParaRPr lang="en-US" sz="1800" dirty="0"/>
          </a:p>
          <a:p>
            <a:pPr marL="114300" indent="0">
              <a:buNone/>
            </a:pPr>
            <a:r>
              <a:rPr lang="en-US" sz="1800" dirty="0"/>
              <a:t>node app.js</a:t>
            </a:r>
          </a:p>
          <a:p>
            <a:pPr marL="114300" indent="0">
              <a:buNone/>
            </a:pPr>
            <a:endParaRPr lang="en-US" sz="1800" b="1" dirty="0"/>
          </a:p>
          <a:p>
            <a:pPr marL="114300" indent="0">
              <a:buNone/>
            </a:pPr>
            <a:r>
              <a:rPr lang="en-US" sz="1800" b="1" dirty="0"/>
              <a:t>Verify Your Setup:</a:t>
            </a:r>
          </a:p>
          <a:p>
            <a:pPr marL="114300" indent="0">
              <a:buNone/>
            </a:pPr>
            <a:r>
              <a:rPr lang="en-US" sz="1800" dirty="0"/>
              <a:t>Open a web browser and visit http://localhost:3000 (assuming you are using Express on port 3000, but it might be different depending on your application setup). If everything is set up correctly, you should see your Node.js application running.</a:t>
            </a:r>
          </a:p>
          <a:p>
            <a:pPr marL="114300" indent="0">
              <a:buNone/>
            </a:pPr>
            <a:endParaRPr lang="en-US" sz="1800" b="1" dirty="0"/>
          </a:p>
          <a:p>
            <a:pPr marL="114300" indent="0">
              <a:buNone/>
            </a:pPr>
            <a:r>
              <a:rPr lang="en-US" sz="1800" b="1" dirty="0"/>
              <a:t>For adding more packages :</a:t>
            </a:r>
          </a:p>
          <a:p>
            <a:pPr marL="114300" indent="0">
              <a:buNone/>
            </a:pPr>
            <a:r>
              <a:rPr lang="en-US" sz="1800" dirty="0" err="1"/>
              <a:t>npm</a:t>
            </a:r>
            <a:r>
              <a:rPr lang="en-US" sz="1800" dirty="0"/>
              <a:t> install &lt;package name&gt;</a:t>
            </a:r>
            <a:endParaRPr lang="en-IN" sz="1800" dirty="0"/>
          </a:p>
          <a:p>
            <a:endParaRPr lang="en-IN" dirty="0"/>
          </a:p>
        </p:txBody>
      </p:sp>
    </p:spTree>
    <p:extLst>
      <p:ext uri="{BB962C8B-B14F-4D97-AF65-F5344CB8AC3E}">
        <p14:creationId xmlns:p14="http://schemas.microsoft.com/office/powerpoint/2010/main" val="295119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98BC-749B-BAB3-577E-1D1559C7A63C}"/>
              </a:ext>
            </a:extLst>
          </p:cNvPr>
          <p:cNvSpPr>
            <a:spLocks noGrp="1"/>
          </p:cNvSpPr>
          <p:nvPr>
            <p:ph type="title"/>
          </p:nvPr>
        </p:nvSpPr>
        <p:spPr/>
        <p:txBody>
          <a:bodyPr>
            <a:normAutofit fontScale="90000"/>
          </a:bodyPr>
          <a:lstStyle/>
          <a:p>
            <a:r>
              <a:rPr lang="en-IN" dirty="0"/>
              <a:t>Example:-</a:t>
            </a:r>
          </a:p>
        </p:txBody>
      </p:sp>
      <p:sp>
        <p:nvSpPr>
          <p:cNvPr id="3" name="Text Placeholder 2">
            <a:extLst>
              <a:ext uri="{FF2B5EF4-FFF2-40B4-BE49-F238E27FC236}">
                <a16:creationId xmlns:a16="http://schemas.microsoft.com/office/drawing/2014/main" id="{FF2DA7F6-A598-E6C9-956F-C6847CA5E887}"/>
              </a:ext>
            </a:extLst>
          </p:cNvPr>
          <p:cNvSpPr>
            <a:spLocks noGrp="1"/>
          </p:cNvSpPr>
          <p:nvPr>
            <p:ph type="body" idx="1"/>
          </p:nvPr>
        </p:nvSpPr>
        <p:spPr/>
        <p:txBody>
          <a:bodyPr/>
          <a:lstStyle/>
          <a:p>
            <a:pPr marL="114300" indent="0">
              <a:buNone/>
            </a:pPr>
            <a:r>
              <a:rPr lang="en-IN" dirty="0" err="1"/>
              <a:t>const</a:t>
            </a:r>
            <a:r>
              <a:rPr lang="en-IN" dirty="0"/>
              <a:t> express = require('express');</a:t>
            </a:r>
          </a:p>
          <a:p>
            <a:pPr marL="114300" indent="0">
              <a:buNone/>
            </a:pPr>
            <a:r>
              <a:rPr lang="en-IN" dirty="0" err="1"/>
              <a:t>const</a:t>
            </a:r>
            <a:r>
              <a:rPr lang="en-IN" dirty="0"/>
              <a:t> app = express();</a:t>
            </a:r>
          </a:p>
          <a:p>
            <a:pPr marL="114300" indent="0">
              <a:buNone/>
            </a:pPr>
            <a:r>
              <a:rPr lang="en-IN" dirty="0" err="1"/>
              <a:t>const</a:t>
            </a:r>
            <a:r>
              <a:rPr lang="en-IN" dirty="0"/>
              <a:t> port = 3000; // You can choose any port you prefer</a:t>
            </a:r>
          </a:p>
          <a:p>
            <a:pPr marL="114300" indent="0">
              <a:buNone/>
            </a:pPr>
            <a:endParaRPr lang="en-IN" dirty="0"/>
          </a:p>
          <a:p>
            <a:pPr marL="114300" indent="0">
              <a:buNone/>
            </a:pPr>
            <a:r>
              <a:rPr lang="en-IN" dirty="0" err="1"/>
              <a:t>app.get</a:t>
            </a:r>
            <a:r>
              <a:rPr lang="en-IN" dirty="0"/>
              <a:t>('/', (</a:t>
            </a:r>
            <a:r>
              <a:rPr lang="en-IN" dirty="0" err="1"/>
              <a:t>req</a:t>
            </a:r>
            <a:r>
              <a:rPr lang="en-IN" dirty="0"/>
              <a:t>, res) =&gt; {</a:t>
            </a:r>
          </a:p>
          <a:p>
            <a:pPr marL="114300" indent="0">
              <a:buNone/>
            </a:pPr>
            <a:r>
              <a:rPr lang="en-IN" dirty="0"/>
              <a:t>  </a:t>
            </a:r>
            <a:r>
              <a:rPr lang="en-IN" dirty="0" err="1"/>
              <a:t>res.send</a:t>
            </a:r>
            <a:r>
              <a:rPr lang="en-IN" dirty="0"/>
              <a:t>('Hello, Express!');</a:t>
            </a:r>
          </a:p>
          <a:p>
            <a:pPr marL="114300" indent="0">
              <a:buNone/>
            </a:pPr>
            <a:r>
              <a:rPr lang="en-IN" dirty="0"/>
              <a:t>});</a:t>
            </a:r>
          </a:p>
          <a:p>
            <a:pPr marL="114300" indent="0">
              <a:buNone/>
            </a:pPr>
            <a:endParaRPr lang="en-IN" dirty="0"/>
          </a:p>
          <a:p>
            <a:pPr marL="114300" indent="0">
              <a:buNone/>
            </a:pPr>
            <a:r>
              <a:rPr lang="en-IN" dirty="0" err="1"/>
              <a:t>app.listen</a:t>
            </a:r>
            <a:r>
              <a:rPr lang="en-IN" dirty="0"/>
              <a:t>(port, () =&gt; {</a:t>
            </a:r>
          </a:p>
          <a:p>
            <a:pPr marL="114300" indent="0">
              <a:buNone/>
            </a:pPr>
            <a:r>
              <a:rPr lang="en-IN" dirty="0"/>
              <a:t>  console.log(`Server is listening on port ${port}`);</a:t>
            </a:r>
          </a:p>
          <a:p>
            <a:pPr marL="114300" indent="0">
              <a:buNone/>
            </a:pPr>
            <a:r>
              <a:rPr lang="en-IN" dirty="0"/>
              <a:t>});</a:t>
            </a:r>
          </a:p>
          <a:p>
            <a:endParaRPr lang="en-IN" dirty="0"/>
          </a:p>
        </p:txBody>
      </p:sp>
    </p:spTree>
    <p:extLst>
      <p:ext uri="{BB962C8B-B14F-4D97-AF65-F5344CB8AC3E}">
        <p14:creationId xmlns:p14="http://schemas.microsoft.com/office/powerpoint/2010/main" val="420784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367E-2D4F-8B0C-4331-5B3EB52E7A84}"/>
              </a:ext>
            </a:extLst>
          </p:cNvPr>
          <p:cNvSpPr>
            <a:spLocks noGrp="1"/>
          </p:cNvSpPr>
          <p:nvPr>
            <p:ph type="title"/>
          </p:nvPr>
        </p:nvSpPr>
        <p:spPr/>
        <p:txBody>
          <a:bodyPr>
            <a:normAutofit fontScale="90000"/>
          </a:bodyPr>
          <a:lstStyle/>
          <a:p>
            <a:r>
              <a:rPr lang="en-IN" dirty="0"/>
              <a:t>Package Manager</a:t>
            </a:r>
          </a:p>
        </p:txBody>
      </p:sp>
      <p:sp>
        <p:nvSpPr>
          <p:cNvPr id="3" name="Text Placeholder 2">
            <a:extLst>
              <a:ext uri="{FF2B5EF4-FFF2-40B4-BE49-F238E27FC236}">
                <a16:creationId xmlns:a16="http://schemas.microsoft.com/office/drawing/2014/main" id="{EC79EB5F-237A-90B5-0CA9-14FA1416044E}"/>
              </a:ext>
            </a:extLst>
          </p:cNvPr>
          <p:cNvSpPr>
            <a:spLocks noGrp="1"/>
          </p:cNvSpPr>
          <p:nvPr>
            <p:ph type="body" idx="1"/>
          </p:nvPr>
        </p:nvSpPr>
        <p:spPr/>
        <p:txBody>
          <a:bodyPr/>
          <a:lstStyle/>
          <a:p>
            <a:r>
              <a:rPr lang="en-US" b="1" dirty="0"/>
              <a:t>NPM (Node Package Manager) </a:t>
            </a:r>
            <a:r>
              <a:rPr lang="en-US" dirty="0"/>
              <a:t>is the default package manager for Node.js and is written entirely in </a:t>
            </a:r>
            <a:r>
              <a:rPr lang="en-US" dirty="0" err="1"/>
              <a:t>Javascript</a:t>
            </a:r>
            <a:r>
              <a:rPr lang="en-US" dirty="0"/>
              <a:t>. Developed by Isaac Z. Schlueter, it was initially released in January 12, 2010. NPM manages all the packages and modules for Node.js and consists of </a:t>
            </a:r>
            <a:r>
              <a:rPr lang="en-US" b="1" dirty="0"/>
              <a:t>command line client</a:t>
            </a:r>
            <a:r>
              <a:rPr lang="en-US" dirty="0"/>
              <a:t> </a:t>
            </a:r>
            <a:r>
              <a:rPr lang="en-US" b="1" dirty="0" err="1"/>
              <a:t>npm</a:t>
            </a:r>
            <a:r>
              <a:rPr lang="en-US" dirty="0"/>
              <a:t>. It gets installed into the system with installation of Node.js. The required packages and modules in Node project are installed using NPM.</a:t>
            </a:r>
            <a:endParaRPr lang="en-IN" dirty="0"/>
          </a:p>
        </p:txBody>
      </p:sp>
    </p:spTree>
    <p:extLst>
      <p:ext uri="{BB962C8B-B14F-4D97-AF65-F5344CB8AC3E}">
        <p14:creationId xmlns:p14="http://schemas.microsoft.com/office/powerpoint/2010/main" val="3237995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5AE1-C9E9-218E-8702-B99AA96DA0E1}"/>
              </a:ext>
            </a:extLst>
          </p:cNvPr>
          <p:cNvSpPr>
            <a:spLocks noGrp="1"/>
          </p:cNvSpPr>
          <p:nvPr>
            <p:ph type="title"/>
          </p:nvPr>
        </p:nvSpPr>
        <p:spPr/>
        <p:txBody>
          <a:bodyPr>
            <a:normAutofit fontScale="90000"/>
          </a:bodyPr>
          <a:lstStyle/>
          <a:p>
            <a:r>
              <a:rPr lang="en-IN" dirty="0"/>
              <a:t>NPM(node package manager)</a:t>
            </a:r>
          </a:p>
        </p:txBody>
      </p:sp>
      <p:sp>
        <p:nvSpPr>
          <p:cNvPr id="3" name="Text Placeholder 2">
            <a:extLst>
              <a:ext uri="{FF2B5EF4-FFF2-40B4-BE49-F238E27FC236}">
                <a16:creationId xmlns:a16="http://schemas.microsoft.com/office/drawing/2014/main" id="{BA6A57D7-4345-E326-64F7-FE9389FF32E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FADBCEE-7E79-EC52-B3B8-EC6AA26A60B0}"/>
              </a:ext>
            </a:extLst>
          </p:cNvPr>
          <p:cNvPicPr>
            <a:picLocks noChangeAspect="1"/>
          </p:cNvPicPr>
          <p:nvPr/>
        </p:nvPicPr>
        <p:blipFill>
          <a:blip r:embed="rId2"/>
          <a:stretch>
            <a:fillRect/>
          </a:stretch>
        </p:blipFill>
        <p:spPr>
          <a:xfrm>
            <a:off x="478694" y="1028641"/>
            <a:ext cx="7095586" cy="3890537"/>
          </a:xfrm>
          <a:prstGeom prst="rect">
            <a:avLst/>
          </a:prstGeom>
        </p:spPr>
      </p:pic>
    </p:spTree>
    <p:extLst>
      <p:ext uri="{BB962C8B-B14F-4D97-AF65-F5344CB8AC3E}">
        <p14:creationId xmlns:p14="http://schemas.microsoft.com/office/powerpoint/2010/main" val="3923970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763E-F80E-1B79-89ED-CAB7637B0864}"/>
              </a:ext>
            </a:extLst>
          </p:cNvPr>
          <p:cNvSpPr>
            <a:spLocks noGrp="1"/>
          </p:cNvSpPr>
          <p:nvPr>
            <p:ph type="title"/>
          </p:nvPr>
        </p:nvSpPr>
        <p:spPr/>
        <p:txBody>
          <a:bodyPr>
            <a:normAutofit fontScale="90000"/>
          </a:bodyPr>
          <a:lstStyle/>
          <a:p>
            <a:r>
              <a:rPr lang="en-IN" dirty="0"/>
              <a:t>Package Manager</a:t>
            </a:r>
          </a:p>
        </p:txBody>
      </p:sp>
      <p:sp>
        <p:nvSpPr>
          <p:cNvPr id="3" name="Text Placeholder 2">
            <a:extLst>
              <a:ext uri="{FF2B5EF4-FFF2-40B4-BE49-F238E27FC236}">
                <a16:creationId xmlns:a16="http://schemas.microsoft.com/office/drawing/2014/main" id="{285F7BCB-6CB1-9A4A-80A2-FFDEC524E997}"/>
              </a:ext>
            </a:extLst>
          </p:cNvPr>
          <p:cNvSpPr>
            <a:spLocks noGrp="1"/>
          </p:cNvSpPr>
          <p:nvPr>
            <p:ph type="body" idx="1"/>
          </p:nvPr>
        </p:nvSpPr>
        <p:spPr/>
        <p:txBody>
          <a:bodyPr/>
          <a:lstStyle/>
          <a:p>
            <a:r>
              <a:rPr lang="en-US" b="0" i="0" dirty="0">
                <a:solidFill>
                  <a:srgbClr val="273239"/>
                </a:solidFill>
                <a:effectLst/>
                <a:latin typeface="Nunito" pitchFamily="2" charset="0"/>
              </a:rPr>
              <a:t>A package contains all the files needed for a module and modules are the JavaScript libraries that can be included in Node project according to the requirement of the project.</a:t>
            </a:r>
          </a:p>
          <a:p>
            <a:endParaRPr lang="en-US" dirty="0">
              <a:solidFill>
                <a:srgbClr val="273239"/>
              </a:solidFill>
              <a:latin typeface="Nunito" pitchFamily="2" charset="0"/>
            </a:endParaRPr>
          </a:p>
          <a:p>
            <a:r>
              <a:rPr lang="en-US" b="0" i="0" dirty="0">
                <a:solidFill>
                  <a:srgbClr val="273239"/>
                </a:solidFill>
                <a:effectLst/>
                <a:latin typeface="Nunito" pitchFamily="2" charset="0"/>
              </a:rPr>
              <a:t>NPM can install all the dependencies of a project through the </a:t>
            </a:r>
            <a:r>
              <a:rPr lang="en-US" b="0" i="0" u="sng" dirty="0" err="1">
                <a:effectLst/>
                <a:latin typeface="Nunito" pitchFamily="2" charset="0"/>
                <a:hlinkClick r:id="rId2"/>
              </a:rPr>
              <a:t>package.json</a:t>
            </a:r>
            <a:r>
              <a:rPr lang="en-US" b="0" i="0" dirty="0">
                <a:solidFill>
                  <a:srgbClr val="273239"/>
                </a:solidFill>
                <a:effectLst/>
                <a:latin typeface="Nunito" pitchFamily="2" charset="0"/>
              </a:rPr>
              <a:t> file. It can also update and uninstall packages.</a:t>
            </a:r>
          </a:p>
          <a:p>
            <a:endParaRPr lang="en-US" dirty="0">
              <a:solidFill>
                <a:srgbClr val="273239"/>
              </a:solidFill>
              <a:latin typeface="Nunito" pitchFamily="2" charset="0"/>
            </a:endParaRPr>
          </a:p>
          <a:p>
            <a:r>
              <a:rPr lang="en-US" b="1" i="0" dirty="0">
                <a:solidFill>
                  <a:srgbClr val="273239"/>
                </a:solidFill>
                <a:effectLst/>
                <a:latin typeface="Nunito" pitchFamily="2" charset="0"/>
              </a:rPr>
              <a:t>Installing NPM:</a:t>
            </a:r>
            <a:br>
              <a:rPr lang="en-US" dirty="0"/>
            </a:br>
            <a:r>
              <a:rPr lang="en-US" b="0" i="0" dirty="0">
                <a:solidFill>
                  <a:srgbClr val="273239"/>
                </a:solidFill>
                <a:effectLst/>
                <a:latin typeface="Nunito" pitchFamily="2" charset="0"/>
              </a:rPr>
              <a:t>To install NPM, it is required to install Node.js as NPM gets installed with Node.js automatically.</a:t>
            </a:r>
            <a:br>
              <a:rPr lang="en-US" dirty="0"/>
            </a:br>
            <a:r>
              <a:rPr lang="en-US" b="0" i="0" u="sng" dirty="0">
                <a:effectLst/>
                <a:latin typeface="Nunito" pitchFamily="2" charset="0"/>
                <a:hlinkClick r:id="rId3"/>
              </a:rPr>
              <a:t>Install Node.js</a:t>
            </a:r>
            <a:r>
              <a:rPr lang="en-US" b="0" i="0" dirty="0">
                <a:solidFill>
                  <a:srgbClr val="273239"/>
                </a:solidFill>
                <a:effectLst/>
                <a:latin typeface="Nunito" pitchFamily="2" charset="0"/>
              </a:rPr>
              <a:t>.</a:t>
            </a:r>
            <a:endParaRPr lang="en-IN" dirty="0"/>
          </a:p>
        </p:txBody>
      </p:sp>
    </p:spTree>
    <p:extLst>
      <p:ext uri="{BB962C8B-B14F-4D97-AF65-F5344CB8AC3E}">
        <p14:creationId xmlns:p14="http://schemas.microsoft.com/office/powerpoint/2010/main" val="2390202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B0E-DB93-DAE8-4898-A836B014EC0C}"/>
              </a:ext>
            </a:extLst>
          </p:cNvPr>
          <p:cNvSpPr>
            <a:spLocks noGrp="1"/>
          </p:cNvSpPr>
          <p:nvPr>
            <p:ph type="title"/>
          </p:nvPr>
        </p:nvSpPr>
        <p:spPr/>
        <p:txBody>
          <a:bodyPr>
            <a:normAutofit fontScale="90000"/>
          </a:bodyPr>
          <a:lstStyle/>
          <a:p>
            <a:r>
              <a:rPr lang="en-IN" dirty="0"/>
              <a:t>Features</a:t>
            </a:r>
          </a:p>
        </p:txBody>
      </p:sp>
      <p:sp>
        <p:nvSpPr>
          <p:cNvPr id="3" name="Text Placeholder 2">
            <a:extLst>
              <a:ext uri="{FF2B5EF4-FFF2-40B4-BE49-F238E27FC236}">
                <a16:creationId xmlns:a16="http://schemas.microsoft.com/office/drawing/2014/main" id="{7B43F082-0D31-B46E-3B64-AF0A6578B0F2}"/>
              </a:ext>
            </a:extLst>
          </p:cNvPr>
          <p:cNvSpPr>
            <a:spLocks noGrp="1"/>
          </p:cNvSpPr>
          <p:nvPr>
            <p:ph type="body" idx="1"/>
          </p:nvPr>
        </p:nvSpPr>
        <p:spPr/>
        <p:txBody>
          <a:bodyPr/>
          <a:lstStyle/>
          <a:p>
            <a:pPr marL="114300" indent="0">
              <a:buNone/>
            </a:pPr>
            <a:r>
              <a:rPr lang="en-US" b="1" dirty="0"/>
              <a:t>Functions of Node.js</a:t>
            </a:r>
          </a:p>
          <a:p>
            <a:pPr marL="114300" indent="0">
              <a:buNone/>
            </a:pPr>
            <a:endParaRPr lang="en-US" dirty="0"/>
          </a:p>
          <a:p>
            <a:pPr marL="114300" indent="0">
              <a:buNone/>
            </a:pPr>
            <a:r>
              <a:rPr lang="en-US" dirty="0"/>
              <a:t>Following are some of the functions that can be performed by Node.js –  </a:t>
            </a:r>
          </a:p>
          <a:p>
            <a:pPr marL="114300" indent="0">
              <a:buNone/>
            </a:pPr>
            <a:endParaRPr lang="en-US" dirty="0"/>
          </a:p>
          <a:p>
            <a:pPr marL="114300" indent="0">
              <a:buNone/>
            </a:pPr>
            <a:r>
              <a:rPr lang="en-US" dirty="0"/>
              <a:t>Collects data from forms.</a:t>
            </a:r>
          </a:p>
          <a:p>
            <a:pPr marL="114300" indent="0">
              <a:buNone/>
            </a:pPr>
            <a:r>
              <a:rPr lang="en-US" dirty="0"/>
              <a:t>Data in the database is added, deleted, and changed.</a:t>
            </a:r>
          </a:p>
          <a:p>
            <a:pPr marL="114300" indent="0">
              <a:buNone/>
            </a:pPr>
            <a:r>
              <a:rPr lang="en-US" dirty="0"/>
              <a:t>Renders dynamic content for web pages.</a:t>
            </a:r>
          </a:p>
          <a:p>
            <a:pPr marL="114300" indent="0">
              <a:buNone/>
            </a:pPr>
            <a:r>
              <a:rPr lang="en-US" dirty="0"/>
              <a:t>Files on the server are created, read, written, deleted, and closed.</a:t>
            </a:r>
            <a:endParaRPr lang="en-IN" dirty="0"/>
          </a:p>
        </p:txBody>
      </p:sp>
    </p:spTree>
    <p:extLst>
      <p:ext uri="{BB962C8B-B14F-4D97-AF65-F5344CB8AC3E}">
        <p14:creationId xmlns:p14="http://schemas.microsoft.com/office/powerpoint/2010/main" val="3376231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58C3-8DDD-23DB-5748-2DA091767127}"/>
              </a:ext>
            </a:extLst>
          </p:cNvPr>
          <p:cNvSpPr>
            <a:spLocks noGrp="1"/>
          </p:cNvSpPr>
          <p:nvPr>
            <p:ph type="title"/>
          </p:nvPr>
        </p:nvSpPr>
        <p:spPr/>
        <p:txBody>
          <a:bodyPr>
            <a:normAutofit fontScale="90000"/>
          </a:bodyPr>
          <a:lstStyle/>
          <a:p>
            <a:r>
              <a:rPr lang="en-IN" dirty="0"/>
              <a:t>Features of </a:t>
            </a:r>
            <a:r>
              <a:rPr lang="en-IN" dirty="0" err="1"/>
              <a:t>NodeJs</a:t>
            </a:r>
            <a:endParaRPr lang="en-IN" dirty="0"/>
          </a:p>
        </p:txBody>
      </p:sp>
      <p:sp>
        <p:nvSpPr>
          <p:cNvPr id="3" name="Text Placeholder 2">
            <a:extLst>
              <a:ext uri="{FF2B5EF4-FFF2-40B4-BE49-F238E27FC236}">
                <a16:creationId xmlns:a16="http://schemas.microsoft.com/office/drawing/2014/main" id="{BCBF73FF-CB43-0A97-C0F0-951E69BE3EF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AAC44FD-39B0-A771-E9D8-504C9B019FF3}"/>
              </a:ext>
            </a:extLst>
          </p:cNvPr>
          <p:cNvPicPr>
            <a:picLocks noChangeAspect="1"/>
          </p:cNvPicPr>
          <p:nvPr/>
        </p:nvPicPr>
        <p:blipFill>
          <a:blip r:embed="rId2"/>
          <a:stretch>
            <a:fillRect/>
          </a:stretch>
        </p:blipFill>
        <p:spPr>
          <a:xfrm>
            <a:off x="497688" y="923874"/>
            <a:ext cx="7716672" cy="3926451"/>
          </a:xfrm>
          <a:prstGeom prst="rect">
            <a:avLst/>
          </a:prstGeom>
        </p:spPr>
      </p:pic>
    </p:spTree>
    <p:extLst>
      <p:ext uri="{BB962C8B-B14F-4D97-AF65-F5344CB8AC3E}">
        <p14:creationId xmlns:p14="http://schemas.microsoft.com/office/powerpoint/2010/main" val="1305603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CC85-A983-8522-0E17-B9B4CC9879CA}"/>
              </a:ext>
            </a:extLst>
          </p:cNvPr>
          <p:cNvSpPr>
            <a:spLocks noGrp="1"/>
          </p:cNvSpPr>
          <p:nvPr>
            <p:ph type="title"/>
          </p:nvPr>
        </p:nvSpPr>
        <p:spPr/>
        <p:txBody>
          <a:bodyPr>
            <a:normAutofit fontScale="90000"/>
          </a:bodyPr>
          <a:lstStyle/>
          <a:p>
            <a:r>
              <a:rPr lang="en-IN" dirty="0"/>
              <a:t>Features</a:t>
            </a:r>
          </a:p>
        </p:txBody>
      </p:sp>
      <p:sp>
        <p:nvSpPr>
          <p:cNvPr id="3" name="Text Placeholder 2">
            <a:extLst>
              <a:ext uri="{FF2B5EF4-FFF2-40B4-BE49-F238E27FC236}">
                <a16:creationId xmlns:a16="http://schemas.microsoft.com/office/drawing/2014/main" id="{76E26F72-72C5-BF27-FAAA-27231F8A7257}"/>
              </a:ext>
            </a:extLst>
          </p:cNvPr>
          <p:cNvSpPr>
            <a:spLocks noGrp="1"/>
          </p:cNvSpPr>
          <p:nvPr>
            <p:ph type="body" idx="1"/>
          </p:nvPr>
        </p:nvSpPr>
        <p:spPr/>
        <p:txBody>
          <a:bodyPr>
            <a:normAutofit lnSpcReduction="10000"/>
          </a:bodyPr>
          <a:lstStyle/>
          <a:p>
            <a:r>
              <a:rPr lang="en-US" b="1" dirty="0"/>
              <a:t>Asynchronous and Event-Driven</a:t>
            </a:r>
            <a:r>
              <a:rPr lang="en-US" dirty="0"/>
              <a:t>: The Node.js library’s APIs are all asynchronous (non-blocking) in nature. A server built with Node.JS </a:t>
            </a:r>
            <a:r>
              <a:rPr lang="en-US" b="1" dirty="0"/>
              <a:t>never</a:t>
            </a:r>
            <a:r>
              <a:rPr lang="en-US" dirty="0"/>
              <a:t> </a:t>
            </a:r>
            <a:r>
              <a:rPr lang="en-US" b="1" dirty="0"/>
              <a:t>waits</a:t>
            </a:r>
            <a:r>
              <a:rPr lang="en-US" dirty="0"/>
              <a:t> for data from an </a:t>
            </a:r>
            <a:r>
              <a:rPr lang="en-US" b="1" dirty="0"/>
              <a:t>API</a:t>
            </a:r>
            <a:r>
              <a:rPr lang="en-US" dirty="0"/>
              <a:t>. After accessing an API, the server moves on to the next one. In order to receive and </a:t>
            </a:r>
            <a:r>
              <a:rPr lang="en-US" b="1" dirty="0"/>
              <a:t>track</a:t>
            </a:r>
            <a:r>
              <a:rPr lang="en-US" dirty="0"/>
              <a:t> </a:t>
            </a:r>
            <a:r>
              <a:rPr lang="en-US" b="1" dirty="0"/>
              <a:t>responses</a:t>
            </a:r>
            <a:r>
              <a:rPr lang="en-US" dirty="0"/>
              <a:t> of previous API requests, it uses a </a:t>
            </a:r>
            <a:r>
              <a:rPr lang="en-US" b="1" dirty="0"/>
              <a:t>notification</a:t>
            </a:r>
            <a:r>
              <a:rPr lang="en-US" dirty="0"/>
              <a:t> </a:t>
            </a:r>
            <a:r>
              <a:rPr lang="en-US" b="1" dirty="0"/>
              <a:t>mechanism</a:t>
            </a:r>
            <a:r>
              <a:rPr lang="en-US" dirty="0"/>
              <a:t> called </a:t>
            </a:r>
            <a:r>
              <a:rPr lang="en-US" b="1" dirty="0"/>
              <a:t>Events</a:t>
            </a:r>
            <a:r>
              <a:rPr lang="en-US" dirty="0"/>
              <a:t>.</a:t>
            </a:r>
          </a:p>
          <a:p>
            <a:endParaRPr lang="en-US" dirty="0"/>
          </a:p>
          <a:p>
            <a:r>
              <a:rPr lang="en-US" b="1" dirty="0"/>
              <a:t>Single-Threaded</a:t>
            </a:r>
            <a:r>
              <a:rPr lang="en-US" dirty="0"/>
              <a:t>: Node.js employs a single-threaded architecture with event looping, making it very scalable. In contrast to typical servers, which create limited threads to process requests, the event mechanism allows the node.js server to reply in a non-blocking manner and makes it more scalable. When </a:t>
            </a:r>
            <a:r>
              <a:rPr lang="en-US" b="1" dirty="0"/>
              <a:t>compared</a:t>
            </a:r>
            <a:r>
              <a:rPr lang="en-US" dirty="0"/>
              <a:t> to </a:t>
            </a:r>
            <a:r>
              <a:rPr lang="en-US" b="1" dirty="0"/>
              <a:t>traditional</a:t>
            </a:r>
            <a:r>
              <a:rPr lang="en-US" dirty="0"/>
              <a:t> servers like </a:t>
            </a:r>
            <a:r>
              <a:rPr lang="en-US" b="1" dirty="0"/>
              <a:t>Apache HTTP Server</a:t>
            </a:r>
            <a:r>
              <a:rPr lang="en-US" dirty="0"/>
              <a:t>, Node.js uses a single-threaded program that can handle a considerably larger number of requests.</a:t>
            </a:r>
            <a:endParaRPr lang="en-IN" dirty="0"/>
          </a:p>
        </p:txBody>
      </p:sp>
    </p:spTree>
    <p:extLst>
      <p:ext uri="{BB962C8B-B14F-4D97-AF65-F5344CB8AC3E}">
        <p14:creationId xmlns:p14="http://schemas.microsoft.com/office/powerpoint/2010/main" val="2976870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D55B-82D9-0572-09D4-4DC387BB7320}"/>
              </a:ext>
            </a:extLst>
          </p:cNvPr>
          <p:cNvSpPr>
            <a:spLocks noGrp="1"/>
          </p:cNvSpPr>
          <p:nvPr>
            <p:ph type="title"/>
          </p:nvPr>
        </p:nvSpPr>
        <p:spPr/>
        <p:txBody>
          <a:bodyPr>
            <a:normAutofit fontScale="90000"/>
          </a:bodyPr>
          <a:lstStyle/>
          <a:p>
            <a:r>
              <a:rPr lang="en-IN" dirty="0"/>
              <a:t>Features</a:t>
            </a:r>
          </a:p>
        </p:txBody>
      </p:sp>
      <p:sp>
        <p:nvSpPr>
          <p:cNvPr id="3" name="Text Placeholder 2">
            <a:extLst>
              <a:ext uri="{FF2B5EF4-FFF2-40B4-BE49-F238E27FC236}">
                <a16:creationId xmlns:a16="http://schemas.microsoft.com/office/drawing/2014/main" id="{F07E1622-ACA0-EC50-A00E-5699D85C77C3}"/>
              </a:ext>
            </a:extLst>
          </p:cNvPr>
          <p:cNvSpPr>
            <a:spLocks noGrp="1"/>
          </p:cNvSpPr>
          <p:nvPr>
            <p:ph type="body" idx="1"/>
          </p:nvPr>
        </p:nvSpPr>
        <p:spPr/>
        <p:txBody>
          <a:bodyPr>
            <a:normAutofit fontScale="92500" lnSpcReduction="10000"/>
          </a:bodyPr>
          <a:lstStyle/>
          <a:p>
            <a:r>
              <a:rPr lang="en-US" b="1" dirty="0"/>
              <a:t>Scalable</a:t>
            </a:r>
            <a:r>
              <a:rPr lang="en-US" dirty="0"/>
              <a:t>: </a:t>
            </a:r>
            <a:r>
              <a:rPr lang="en-US" dirty="0" err="1"/>
              <a:t>NodeJs</a:t>
            </a:r>
            <a:r>
              <a:rPr lang="en-US" dirty="0"/>
              <a:t> addresses one of the most pressing concerns in software development: scalability. Nowadays, most organizations demand scalable software. </a:t>
            </a:r>
            <a:r>
              <a:rPr lang="en-US" dirty="0" err="1"/>
              <a:t>NodeJs</a:t>
            </a:r>
            <a:r>
              <a:rPr lang="en-US" dirty="0"/>
              <a:t> can also handle concurrent requests efficiently. It has a cluster module that manages </a:t>
            </a:r>
            <a:r>
              <a:rPr lang="en-US" b="1" dirty="0"/>
              <a:t>load balancing </a:t>
            </a:r>
            <a:r>
              <a:rPr lang="en-US" dirty="0"/>
              <a:t>for all CPU cores that are active. The capability of </a:t>
            </a:r>
            <a:r>
              <a:rPr lang="en-US" dirty="0" err="1"/>
              <a:t>NodeJs</a:t>
            </a:r>
            <a:r>
              <a:rPr lang="en-US" dirty="0"/>
              <a:t> to partition applications </a:t>
            </a:r>
            <a:r>
              <a:rPr lang="en-US" b="1" dirty="0"/>
              <a:t>horizontally</a:t>
            </a:r>
            <a:r>
              <a:rPr lang="en-US" dirty="0"/>
              <a:t> is its most appealing feature. It achieves this through the use of child processes. This allows the organizations to provide distinct app versions to different target audiences, allowing them to cater to client preferences for customization.</a:t>
            </a:r>
          </a:p>
          <a:p>
            <a:endParaRPr lang="en-US" dirty="0"/>
          </a:p>
          <a:p>
            <a:r>
              <a:rPr lang="en-US" b="1" dirty="0"/>
              <a:t>Quick execution of code</a:t>
            </a:r>
            <a:r>
              <a:rPr lang="en-US" dirty="0"/>
              <a:t>: Node.js makes use of the V8 JavaScript Runtime motor, which is also used by Google Chrome. Hub provides a wrapper for the JavaScript motor, which makes the runtime motor faster. As a result, the preparation of requests inside Node.js becomes faster as well.</a:t>
            </a:r>
            <a:endParaRPr lang="en-IN" dirty="0"/>
          </a:p>
        </p:txBody>
      </p:sp>
    </p:spTree>
    <p:extLst>
      <p:ext uri="{BB962C8B-B14F-4D97-AF65-F5344CB8AC3E}">
        <p14:creationId xmlns:p14="http://schemas.microsoft.com/office/powerpoint/2010/main" val="94360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54779"/>
            <a:ext cx="5921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Content</a:t>
            </a:r>
            <a:endParaRPr dirty="0"/>
          </a:p>
        </p:txBody>
      </p:sp>
      <p:sp>
        <p:nvSpPr>
          <p:cNvPr id="113" name="Google Shape;113;p22"/>
          <p:cNvSpPr txBox="1"/>
          <p:nvPr/>
        </p:nvSpPr>
        <p:spPr>
          <a:xfrm>
            <a:off x="325400" y="844325"/>
            <a:ext cx="8581800" cy="2646848"/>
          </a:xfrm>
          <a:prstGeom prst="rect">
            <a:avLst/>
          </a:prstGeom>
          <a:noFill/>
          <a:ln>
            <a:noFill/>
          </a:ln>
        </p:spPr>
        <p:txBody>
          <a:bodyPr spcFirstLastPara="1" wrap="square" lIns="91425" tIns="91425" rIns="91425" bIns="91425" anchor="t" anchorCtr="0">
            <a:spAutoFit/>
          </a:bodyPr>
          <a:lstStyle/>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Setup Node JS Environment,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Package Manager,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Features,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Console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Object,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Concept of Callbacks,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Work with File System, </a:t>
            </a:r>
          </a:p>
          <a:p>
            <a:pPr marL="285750" lvl="3" indent="-285750">
              <a:buClr>
                <a:srgbClr val="00A4B6"/>
              </a:buClr>
              <a:buSzPts val="2400"/>
              <a:buFont typeface="Arial" panose="020B0604020202020204" pitchFamily="34" charset="0"/>
              <a:buChar char="•"/>
            </a:pPr>
            <a:r>
              <a:rPr lang="en-US" sz="2000" dirty="0">
                <a:solidFill>
                  <a:schemeClr val="dk2"/>
                </a:solidFill>
                <a:latin typeface="Proxima Nova"/>
                <a:ea typeface="Proxima Nova"/>
                <a:cs typeface="Proxima Nova"/>
                <a:sym typeface="Proxima Nova"/>
              </a:rPr>
              <a:t>Debugging,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6C36-689C-4014-34A9-D663E0461160}"/>
              </a:ext>
            </a:extLst>
          </p:cNvPr>
          <p:cNvSpPr>
            <a:spLocks noGrp="1"/>
          </p:cNvSpPr>
          <p:nvPr>
            <p:ph type="title"/>
          </p:nvPr>
        </p:nvSpPr>
        <p:spPr/>
        <p:txBody>
          <a:bodyPr>
            <a:normAutofit fontScale="90000"/>
          </a:bodyPr>
          <a:lstStyle/>
          <a:p>
            <a:r>
              <a:rPr lang="en-IN" dirty="0"/>
              <a:t>Features</a:t>
            </a:r>
          </a:p>
        </p:txBody>
      </p:sp>
      <p:sp>
        <p:nvSpPr>
          <p:cNvPr id="3" name="Text Placeholder 2">
            <a:extLst>
              <a:ext uri="{FF2B5EF4-FFF2-40B4-BE49-F238E27FC236}">
                <a16:creationId xmlns:a16="http://schemas.microsoft.com/office/drawing/2014/main" id="{EBFDF9F2-BDBA-CED7-6374-6ACD2FD9847E}"/>
              </a:ext>
            </a:extLst>
          </p:cNvPr>
          <p:cNvSpPr>
            <a:spLocks noGrp="1"/>
          </p:cNvSpPr>
          <p:nvPr>
            <p:ph type="body" idx="1"/>
          </p:nvPr>
        </p:nvSpPr>
        <p:spPr/>
        <p:txBody>
          <a:bodyPr/>
          <a:lstStyle/>
          <a:p>
            <a:r>
              <a:rPr lang="en-US" b="1" dirty="0"/>
              <a:t>Cross-platform compatibility</a:t>
            </a:r>
            <a:r>
              <a:rPr lang="en-US" dirty="0"/>
              <a:t>: NodeJS may be used on a variety of systems, including Windows, Unix, Linux, Mac OS X, and mobile devices. It can be paired with the appropriate package to generate a self-sufficient executable.</a:t>
            </a:r>
          </a:p>
          <a:p>
            <a:endParaRPr lang="en-US" dirty="0"/>
          </a:p>
          <a:p>
            <a:r>
              <a:rPr lang="en-US" b="1" dirty="0"/>
              <a:t>Uses JavaScript</a:t>
            </a:r>
            <a:r>
              <a:rPr lang="en-US" dirty="0"/>
              <a:t>: JavaScript is used by the Node.js library, which is another important aspect of Node.js from the engineer’s perspective. Most of the engineers are already familiar with JavaScript. As a result, a designer who is familiar with JavaScript will find that working with Node.js is much easier.</a:t>
            </a:r>
            <a:endParaRPr lang="en-IN" dirty="0"/>
          </a:p>
        </p:txBody>
      </p:sp>
    </p:spTree>
    <p:extLst>
      <p:ext uri="{BB962C8B-B14F-4D97-AF65-F5344CB8AC3E}">
        <p14:creationId xmlns:p14="http://schemas.microsoft.com/office/powerpoint/2010/main" val="1760174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B31D-5DFE-9A16-7507-F6C006F099E3}"/>
              </a:ext>
            </a:extLst>
          </p:cNvPr>
          <p:cNvSpPr>
            <a:spLocks noGrp="1"/>
          </p:cNvSpPr>
          <p:nvPr>
            <p:ph type="title"/>
          </p:nvPr>
        </p:nvSpPr>
        <p:spPr/>
        <p:txBody>
          <a:bodyPr>
            <a:normAutofit fontScale="90000"/>
          </a:bodyPr>
          <a:lstStyle/>
          <a:p>
            <a:r>
              <a:rPr lang="en-IN" dirty="0"/>
              <a:t>Features</a:t>
            </a:r>
          </a:p>
        </p:txBody>
      </p:sp>
      <p:sp>
        <p:nvSpPr>
          <p:cNvPr id="3" name="Text Placeholder 2">
            <a:extLst>
              <a:ext uri="{FF2B5EF4-FFF2-40B4-BE49-F238E27FC236}">
                <a16:creationId xmlns:a16="http://schemas.microsoft.com/office/drawing/2014/main" id="{FC9965CA-EF89-C54D-8D9E-42009E39D8A6}"/>
              </a:ext>
            </a:extLst>
          </p:cNvPr>
          <p:cNvSpPr>
            <a:spLocks noGrp="1"/>
          </p:cNvSpPr>
          <p:nvPr>
            <p:ph type="body" idx="1"/>
          </p:nvPr>
        </p:nvSpPr>
        <p:spPr/>
        <p:txBody>
          <a:bodyPr/>
          <a:lstStyle/>
          <a:p>
            <a:r>
              <a:rPr lang="en-US" b="1" dirty="0"/>
              <a:t>Fast data streaming</a:t>
            </a:r>
            <a:r>
              <a:rPr lang="en-US" dirty="0"/>
              <a:t>: When data is transmitted in multiple streams, processing them takes a long time. Node.js processes data at a very fast rate. It processes and uploads a file simultaneously, thereby saving a lot of time. As a result, </a:t>
            </a:r>
            <a:r>
              <a:rPr lang="en-US" dirty="0" err="1"/>
              <a:t>NodeJs</a:t>
            </a:r>
            <a:r>
              <a:rPr lang="en-US" dirty="0"/>
              <a:t> improves the overall speed of data and video streaming.</a:t>
            </a:r>
          </a:p>
          <a:p>
            <a:endParaRPr lang="en-US" dirty="0"/>
          </a:p>
          <a:p>
            <a:r>
              <a:rPr lang="en-US" dirty="0"/>
              <a:t>No Buffering: In a Node.js application, data is never buffered.</a:t>
            </a:r>
            <a:endParaRPr lang="en-IN" dirty="0"/>
          </a:p>
        </p:txBody>
      </p:sp>
    </p:spTree>
    <p:extLst>
      <p:ext uri="{BB962C8B-B14F-4D97-AF65-F5344CB8AC3E}">
        <p14:creationId xmlns:p14="http://schemas.microsoft.com/office/powerpoint/2010/main" val="2641105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FB52-D83D-0FEB-35CD-97D42A909DEF}"/>
              </a:ext>
            </a:extLst>
          </p:cNvPr>
          <p:cNvSpPr>
            <a:spLocks noGrp="1"/>
          </p:cNvSpPr>
          <p:nvPr>
            <p:ph type="title"/>
          </p:nvPr>
        </p:nvSpPr>
        <p:spPr/>
        <p:txBody>
          <a:bodyPr>
            <a:normAutofit fontScale="90000"/>
          </a:bodyPr>
          <a:lstStyle/>
          <a:p>
            <a:r>
              <a:rPr lang="en-IN" dirty="0"/>
              <a:t>Disadvantages of </a:t>
            </a:r>
            <a:r>
              <a:rPr lang="en-IN" dirty="0" err="1"/>
              <a:t>NodeJs</a:t>
            </a:r>
            <a:endParaRPr lang="en-IN" dirty="0"/>
          </a:p>
        </p:txBody>
      </p:sp>
      <p:sp>
        <p:nvSpPr>
          <p:cNvPr id="3" name="Text Placeholder 2">
            <a:extLst>
              <a:ext uri="{FF2B5EF4-FFF2-40B4-BE49-F238E27FC236}">
                <a16:creationId xmlns:a16="http://schemas.microsoft.com/office/drawing/2014/main" id="{C3042393-C315-A5D4-73F8-0278989E10B1}"/>
              </a:ext>
            </a:extLst>
          </p:cNvPr>
          <p:cNvSpPr>
            <a:spLocks noGrp="1"/>
          </p:cNvSpPr>
          <p:nvPr>
            <p:ph type="body" idx="1"/>
          </p:nvPr>
        </p:nvSpPr>
        <p:spPr/>
        <p:txBody>
          <a:bodyPr/>
          <a:lstStyle/>
          <a:p>
            <a:r>
              <a:rPr lang="en-US" dirty="0"/>
              <a:t>Disadvantages of Node.js</a:t>
            </a:r>
          </a:p>
          <a:p>
            <a:endParaRPr lang="en-US" dirty="0"/>
          </a:p>
          <a:p>
            <a:pPr marL="114300" indent="0">
              <a:buNone/>
            </a:pPr>
            <a:r>
              <a:rPr lang="en-US" dirty="0"/>
              <a:t>API is not stable and keeps changing for </a:t>
            </a:r>
            <a:r>
              <a:rPr lang="en-US" dirty="0" err="1"/>
              <a:t>NodeJs</a:t>
            </a:r>
            <a:r>
              <a:rPr lang="en-US" dirty="0"/>
              <a:t>.</a:t>
            </a:r>
          </a:p>
          <a:p>
            <a:pPr marL="114300" indent="0">
              <a:buNone/>
            </a:pPr>
            <a:endParaRPr lang="en-US" dirty="0"/>
          </a:p>
          <a:p>
            <a:pPr marL="114300" indent="0">
              <a:buNone/>
            </a:pPr>
            <a:r>
              <a:rPr lang="en-US" dirty="0"/>
              <a:t>Code for large applications is complex due to the asynchronous nature of </a:t>
            </a:r>
            <a:r>
              <a:rPr lang="en-US" dirty="0" err="1"/>
              <a:t>NodeJs</a:t>
            </a:r>
            <a:r>
              <a:rPr lang="en-US" dirty="0"/>
              <a:t>.</a:t>
            </a:r>
          </a:p>
          <a:p>
            <a:pPr marL="114300" indent="0">
              <a:buNone/>
            </a:pPr>
            <a:endParaRPr lang="en-US" dirty="0"/>
          </a:p>
          <a:p>
            <a:pPr marL="114300" indent="0">
              <a:buNone/>
            </a:pPr>
            <a:r>
              <a:rPr lang="en-US" dirty="0"/>
              <a:t>Does not have a strong library support system</a:t>
            </a:r>
            <a:endParaRPr lang="en-IN" dirty="0"/>
          </a:p>
        </p:txBody>
      </p:sp>
    </p:spTree>
    <p:extLst>
      <p:ext uri="{BB962C8B-B14F-4D97-AF65-F5344CB8AC3E}">
        <p14:creationId xmlns:p14="http://schemas.microsoft.com/office/powerpoint/2010/main" val="68855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E94E-2A45-2035-FD98-3AFA898CF6AE}"/>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127666BA-771D-0DF1-95EA-20749780B5E5}"/>
              </a:ext>
            </a:extLst>
          </p:cNvPr>
          <p:cNvSpPr>
            <a:spLocks noGrp="1"/>
          </p:cNvSpPr>
          <p:nvPr>
            <p:ph type="body" idx="1"/>
          </p:nvPr>
        </p:nvSpPr>
        <p:spPr/>
        <p:txBody>
          <a:bodyPr/>
          <a:lstStyle/>
          <a:p>
            <a:r>
              <a:rPr lang="en-US" dirty="0"/>
              <a:t>Applications of Node.js</a:t>
            </a:r>
          </a:p>
          <a:p>
            <a:endParaRPr lang="en-US" dirty="0"/>
          </a:p>
          <a:p>
            <a:pPr marL="114300" indent="0">
              <a:buNone/>
            </a:pPr>
            <a:r>
              <a:rPr lang="en-US" dirty="0"/>
              <a:t>The following are some of the areas where Node.js is proving to be an effective technology partner- </a:t>
            </a:r>
          </a:p>
          <a:p>
            <a:endParaRPr lang="en-US" dirty="0"/>
          </a:p>
          <a:p>
            <a:r>
              <a:rPr lang="en-US" dirty="0"/>
              <a:t>Single Page Applications</a:t>
            </a:r>
          </a:p>
          <a:p>
            <a:r>
              <a:rPr lang="en-US" dirty="0"/>
              <a:t>Data-Intensive Real-time Applications</a:t>
            </a:r>
          </a:p>
          <a:p>
            <a:r>
              <a:rPr lang="en-US" dirty="0"/>
              <a:t>I/O bound Applications</a:t>
            </a:r>
          </a:p>
          <a:p>
            <a:r>
              <a:rPr lang="en-US" dirty="0"/>
              <a:t>JSON APIs based Applications</a:t>
            </a:r>
          </a:p>
          <a:p>
            <a:r>
              <a:rPr lang="en-US" dirty="0"/>
              <a:t>Data Streaming Applications</a:t>
            </a:r>
            <a:endParaRPr lang="en-IN" dirty="0"/>
          </a:p>
        </p:txBody>
      </p:sp>
    </p:spTree>
    <p:extLst>
      <p:ext uri="{BB962C8B-B14F-4D97-AF65-F5344CB8AC3E}">
        <p14:creationId xmlns:p14="http://schemas.microsoft.com/office/powerpoint/2010/main" val="736312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DDA1-BF9C-9703-C1E9-EA6E1ACEBE7C}"/>
              </a:ext>
            </a:extLst>
          </p:cNvPr>
          <p:cNvSpPr>
            <a:spLocks noGrp="1"/>
          </p:cNvSpPr>
          <p:nvPr>
            <p:ph type="title"/>
          </p:nvPr>
        </p:nvSpPr>
        <p:spPr/>
        <p:txBody>
          <a:bodyPr>
            <a:normAutofit fontScale="90000"/>
          </a:bodyPr>
          <a:lstStyle/>
          <a:p>
            <a:r>
              <a:rPr lang="en-IN" dirty="0"/>
              <a:t>Object Console</a:t>
            </a:r>
          </a:p>
        </p:txBody>
      </p:sp>
      <p:sp>
        <p:nvSpPr>
          <p:cNvPr id="3" name="Text Placeholder 2">
            <a:extLst>
              <a:ext uri="{FF2B5EF4-FFF2-40B4-BE49-F238E27FC236}">
                <a16:creationId xmlns:a16="http://schemas.microsoft.com/office/drawing/2014/main" id="{8991F881-A74D-871A-F98E-2B1B4100B536}"/>
              </a:ext>
            </a:extLst>
          </p:cNvPr>
          <p:cNvSpPr>
            <a:spLocks noGrp="1"/>
          </p:cNvSpPr>
          <p:nvPr>
            <p:ph type="body" idx="1"/>
          </p:nvPr>
        </p:nvSpPr>
        <p:spPr/>
        <p:txBody>
          <a:bodyPr>
            <a:normAutofit fontScale="92500" lnSpcReduction="10000"/>
          </a:bodyPr>
          <a:lstStyle/>
          <a:p>
            <a:r>
              <a:rPr lang="en-US" dirty="0"/>
              <a:t>Node.js console is a global object and is used to print different levels of messages to </a:t>
            </a:r>
            <a:r>
              <a:rPr lang="en-US" dirty="0" err="1"/>
              <a:t>stdout</a:t>
            </a:r>
            <a:r>
              <a:rPr lang="en-US" dirty="0"/>
              <a:t> and stderr. There are built-in methods to be used for printing </a:t>
            </a:r>
            <a:r>
              <a:rPr lang="en-US" b="1" dirty="0"/>
              <a:t>informational</a:t>
            </a:r>
            <a:r>
              <a:rPr lang="en-US" dirty="0"/>
              <a:t>, </a:t>
            </a:r>
            <a:r>
              <a:rPr lang="en-US" b="1" dirty="0"/>
              <a:t>warning</a:t>
            </a:r>
            <a:r>
              <a:rPr lang="en-US" dirty="0"/>
              <a:t>, and </a:t>
            </a:r>
            <a:r>
              <a:rPr lang="en-US" b="1" dirty="0"/>
              <a:t>error</a:t>
            </a:r>
            <a:r>
              <a:rPr lang="en-US" dirty="0"/>
              <a:t> messages.</a:t>
            </a:r>
          </a:p>
          <a:p>
            <a:endParaRPr lang="en-US" dirty="0"/>
          </a:p>
          <a:p>
            <a:r>
              <a:rPr lang="en-US" dirty="0"/>
              <a:t>1. console.log([data][, ...])</a:t>
            </a:r>
          </a:p>
          <a:p>
            <a:endParaRPr lang="en-US" dirty="0"/>
          </a:p>
          <a:p>
            <a:pPr marL="114300" indent="0">
              <a:buNone/>
            </a:pPr>
            <a:r>
              <a:rPr lang="en-US" dirty="0"/>
              <a:t>Prints to </a:t>
            </a:r>
            <a:r>
              <a:rPr lang="en-US" dirty="0" err="1"/>
              <a:t>stdout</a:t>
            </a:r>
            <a:r>
              <a:rPr lang="en-US" dirty="0"/>
              <a:t> with newline. This function can take multiple arguments in a </a:t>
            </a:r>
            <a:r>
              <a:rPr lang="en-US" dirty="0" err="1"/>
              <a:t>printf</a:t>
            </a:r>
            <a:r>
              <a:rPr lang="en-US" dirty="0"/>
              <a:t>()-like way.</a:t>
            </a:r>
          </a:p>
          <a:p>
            <a:endParaRPr lang="en-US" dirty="0"/>
          </a:p>
          <a:p>
            <a:r>
              <a:rPr lang="en-US" dirty="0"/>
              <a:t>2. console.info([data][, ...])</a:t>
            </a:r>
          </a:p>
          <a:p>
            <a:endParaRPr lang="en-US" dirty="0"/>
          </a:p>
          <a:p>
            <a:pPr marL="114300" indent="0">
              <a:buNone/>
            </a:pPr>
            <a:r>
              <a:rPr lang="en-US" dirty="0"/>
              <a:t>Prints to </a:t>
            </a:r>
            <a:r>
              <a:rPr lang="en-US" dirty="0" err="1"/>
              <a:t>stdout</a:t>
            </a:r>
            <a:r>
              <a:rPr lang="en-US" dirty="0"/>
              <a:t> with newline. This function can take multiple arguments in a </a:t>
            </a:r>
            <a:r>
              <a:rPr lang="en-US" dirty="0" err="1"/>
              <a:t>printf</a:t>
            </a:r>
            <a:r>
              <a:rPr lang="en-US" dirty="0"/>
              <a:t>()-like way.</a:t>
            </a:r>
          </a:p>
        </p:txBody>
      </p:sp>
    </p:spTree>
    <p:extLst>
      <p:ext uri="{BB962C8B-B14F-4D97-AF65-F5344CB8AC3E}">
        <p14:creationId xmlns:p14="http://schemas.microsoft.com/office/powerpoint/2010/main" val="545355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FB26-6082-736E-F657-D3927D1879D6}"/>
              </a:ext>
            </a:extLst>
          </p:cNvPr>
          <p:cNvSpPr>
            <a:spLocks noGrp="1"/>
          </p:cNvSpPr>
          <p:nvPr>
            <p:ph type="title"/>
          </p:nvPr>
        </p:nvSpPr>
        <p:spPr/>
        <p:txBody>
          <a:bodyPr>
            <a:normAutofit fontScale="90000"/>
          </a:bodyPr>
          <a:lstStyle/>
          <a:p>
            <a:endParaRPr lang="en-IN" dirty="0"/>
          </a:p>
        </p:txBody>
      </p:sp>
      <p:sp>
        <p:nvSpPr>
          <p:cNvPr id="3" name="Text Placeholder 2">
            <a:extLst>
              <a:ext uri="{FF2B5EF4-FFF2-40B4-BE49-F238E27FC236}">
                <a16:creationId xmlns:a16="http://schemas.microsoft.com/office/drawing/2014/main" id="{AA6F6A5A-6CE0-1F6B-1525-0528F980B8B2}"/>
              </a:ext>
            </a:extLst>
          </p:cNvPr>
          <p:cNvSpPr>
            <a:spLocks noGrp="1"/>
          </p:cNvSpPr>
          <p:nvPr>
            <p:ph type="body" idx="1"/>
          </p:nvPr>
        </p:nvSpPr>
        <p:spPr/>
        <p:txBody>
          <a:bodyPr>
            <a:normAutofit lnSpcReduction="10000"/>
          </a:bodyPr>
          <a:lstStyle/>
          <a:p>
            <a:r>
              <a:rPr lang="en-US" dirty="0"/>
              <a:t>3. </a:t>
            </a:r>
            <a:r>
              <a:rPr lang="en-US" dirty="0" err="1"/>
              <a:t>console.error</a:t>
            </a:r>
            <a:r>
              <a:rPr lang="en-US" dirty="0"/>
              <a:t>([data][, ...])</a:t>
            </a:r>
          </a:p>
          <a:p>
            <a:endParaRPr lang="en-US" dirty="0"/>
          </a:p>
          <a:p>
            <a:pPr marL="114300" indent="0">
              <a:buNone/>
            </a:pPr>
            <a:r>
              <a:rPr lang="en-US" dirty="0"/>
              <a:t>Prints to stderr with newline. This function can take multiple arguments in a </a:t>
            </a:r>
            <a:r>
              <a:rPr lang="en-US" dirty="0" err="1"/>
              <a:t>printf</a:t>
            </a:r>
            <a:r>
              <a:rPr lang="en-US" dirty="0"/>
              <a:t>()-like way.</a:t>
            </a:r>
          </a:p>
          <a:p>
            <a:endParaRPr lang="en-US" dirty="0"/>
          </a:p>
          <a:p>
            <a:r>
              <a:rPr lang="en-US" dirty="0"/>
              <a:t>4. </a:t>
            </a:r>
            <a:r>
              <a:rPr lang="en-US" dirty="0" err="1"/>
              <a:t>console.warn</a:t>
            </a:r>
            <a:r>
              <a:rPr lang="en-US" dirty="0"/>
              <a:t>([data][, ...])</a:t>
            </a:r>
          </a:p>
          <a:p>
            <a:endParaRPr lang="en-US" dirty="0"/>
          </a:p>
          <a:p>
            <a:pPr marL="114300" indent="0">
              <a:buNone/>
            </a:pPr>
            <a:r>
              <a:rPr lang="en-US" dirty="0"/>
              <a:t>Prints to stderr with newline. This function can take multiple arguments in a </a:t>
            </a:r>
            <a:r>
              <a:rPr lang="en-US" dirty="0" err="1"/>
              <a:t>printf</a:t>
            </a:r>
            <a:r>
              <a:rPr lang="en-US" dirty="0"/>
              <a:t>()-like way</a:t>
            </a:r>
          </a:p>
          <a:p>
            <a:endParaRPr lang="en-US" dirty="0"/>
          </a:p>
          <a:p>
            <a:r>
              <a:rPr lang="en-US" dirty="0"/>
              <a:t>5. </a:t>
            </a:r>
            <a:r>
              <a:rPr lang="en-US" dirty="0" err="1"/>
              <a:t>console.dir</a:t>
            </a:r>
            <a:r>
              <a:rPr lang="en-US" dirty="0"/>
              <a:t>(obj[, options])</a:t>
            </a:r>
          </a:p>
          <a:p>
            <a:endParaRPr lang="en-US" dirty="0"/>
          </a:p>
          <a:p>
            <a:pPr marL="114300" indent="0">
              <a:buNone/>
            </a:pPr>
            <a:r>
              <a:rPr lang="en-US" dirty="0"/>
              <a:t>Uses </a:t>
            </a:r>
            <a:r>
              <a:rPr lang="en-US" dirty="0" err="1"/>
              <a:t>util.inspect</a:t>
            </a:r>
            <a:r>
              <a:rPr lang="en-US" dirty="0"/>
              <a:t> on obj and prints resulting string to </a:t>
            </a:r>
            <a:r>
              <a:rPr lang="en-US" dirty="0" err="1"/>
              <a:t>stdout</a:t>
            </a:r>
            <a:r>
              <a:rPr lang="en-US" dirty="0"/>
              <a:t>.</a:t>
            </a:r>
            <a:endParaRPr lang="en-IN" dirty="0"/>
          </a:p>
        </p:txBody>
      </p:sp>
    </p:spTree>
    <p:extLst>
      <p:ext uri="{BB962C8B-B14F-4D97-AF65-F5344CB8AC3E}">
        <p14:creationId xmlns:p14="http://schemas.microsoft.com/office/powerpoint/2010/main" val="935743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C51-4550-DC5A-F820-33754EB1B215}"/>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B6A39AD3-9CAE-3D5E-C9D2-C27FEDB1BE32}"/>
              </a:ext>
            </a:extLst>
          </p:cNvPr>
          <p:cNvSpPr>
            <a:spLocks noGrp="1"/>
          </p:cNvSpPr>
          <p:nvPr>
            <p:ph type="body" idx="1"/>
          </p:nvPr>
        </p:nvSpPr>
        <p:spPr/>
        <p:txBody>
          <a:bodyPr>
            <a:normAutofit fontScale="85000" lnSpcReduction="20000"/>
          </a:bodyPr>
          <a:lstStyle/>
          <a:p>
            <a:r>
              <a:rPr lang="en-US" dirty="0"/>
              <a:t>6. </a:t>
            </a:r>
            <a:r>
              <a:rPr lang="en-US" dirty="0" err="1"/>
              <a:t>console.time</a:t>
            </a:r>
            <a:r>
              <a:rPr lang="en-US" dirty="0"/>
              <a:t>(label)</a:t>
            </a:r>
          </a:p>
          <a:p>
            <a:endParaRPr lang="en-US" dirty="0"/>
          </a:p>
          <a:p>
            <a:pPr marL="114300" indent="0">
              <a:buNone/>
            </a:pPr>
            <a:r>
              <a:rPr lang="en-US" dirty="0"/>
              <a:t>Mark a time.</a:t>
            </a:r>
          </a:p>
          <a:p>
            <a:endParaRPr lang="en-US" dirty="0"/>
          </a:p>
          <a:p>
            <a:r>
              <a:rPr lang="en-US" dirty="0"/>
              <a:t>7. </a:t>
            </a:r>
            <a:r>
              <a:rPr lang="en-US" dirty="0" err="1"/>
              <a:t>console.timeEnd</a:t>
            </a:r>
            <a:r>
              <a:rPr lang="en-US" dirty="0"/>
              <a:t>(label)</a:t>
            </a:r>
          </a:p>
          <a:p>
            <a:endParaRPr lang="en-US" dirty="0"/>
          </a:p>
          <a:p>
            <a:pPr marL="114300" indent="0">
              <a:buNone/>
            </a:pPr>
            <a:r>
              <a:rPr lang="en-US" dirty="0"/>
              <a:t>Finish timer, record output.</a:t>
            </a:r>
          </a:p>
          <a:p>
            <a:endParaRPr lang="en-US" dirty="0"/>
          </a:p>
          <a:p>
            <a:r>
              <a:rPr lang="en-US" dirty="0"/>
              <a:t>8. </a:t>
            </a:r>
            <a:r>
              <a:rPr lang="en-US" dirty="0" err="1"/>
              <a:t>console.trace</a:t>
            </a:r>
            <a:r>
              <a:rPr lang="en-US" dirty="0"/>
              <a:t>(message[, ...])</a:t>
            </a:r>
          </a:p>
          <a:p>
            <a:endParaRPr lang="en-US" dirty="0"/>
          </a:p>
          <a:p>
            <a:pPr marL="114300" indent="0">
              <a:buNone/>
            </a:pPr>
            <a:r>
              <a:rPr lang="en-US" dirty="0"/>
              <a:t>Print to stderr 'Trace :', followed by the formatted message and stack trace to the current position.</a:t>
            </a:r>
          </a:p>
          <a:p>
            <a:pPr marL="114300" indent="0">
              <a:buNone/>
            </a:pPr>
            <a:endParaRPr lang="en-US" dirty="0"/>
          </a:p>
          <a:p>
            <a:r>
              <a:rPr lang="en-US" dirty="0"/>
              <a:t>9. </a:t>
            </a:r>
            <a:r>
              <a:rPr lang="en-US" dirty="0" err="1"/>
              <a:t>console.assert</a:t>
            </a:r>
            <a:r>
              <a:rPr lang="en-US" dirty="0"/>
              <a:t>(value[, message][, ...])</a:t>
            </a:r>
          </a:p>
          <a:p>
            <a:pPr marL="114300" indent="0">
              <a:buNone/>
            </a:pPr>
            <a:endParaRPr lang="en-US" dirty="0"/>
          </a:p>
          <a:p>
            <a:pPr marL="114300" indent="0">
              <a:buNone/>
            </a:pPr>
            <a:r>
              <a:rPr lang="en-US" dirty="0"/>
              <a:t>Similar to </a:t>
            </a:r>
            <a:r>
              <a:rPr lang="en-US" dirty="0" err="1"/>
              <a:t>assert.ok</a:t>
            </a:r>
            <a:r>
              <a:rPr lang="en-US" dirty="0"/>
              <a:t>(), but the error message is formatted as </a:t>
            </a:r>
            <a:r>
              <a:rPr lang="en-US" dirty="0" err="1"/>
              <a:t>util.format</a:t>
            </a:r>
            <a:r>
              <a:rPr lang="en-US" dirty="0"/>
              <a:t>(message...).</a:t>
            </a:r>
            <a:endParaRPr lang="en-IN" dirty="0"/>
          </a:p>
        </p:txBody>
      </p:sp>
    </p:spTree>
    <p:extLst>
      <p:ext uri="{BB962C8B-B14F-4D97-AF65-F5344CB8AC3E}">
        <p14:creationId xmlns:p14="http://schemas.microsoft.com/office/powerpoint/2010/main" val="2692683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FFF2-56DE-9D9D-1D37-F630F39FBDBD}"/>
              </a:ext>
            </a:extLst>
          </p:cNvPr>
          <p:cNvSpPr>
            <a:spLocks noGrp="1"/>
          </p:cNvSpPr>
          <p:nvPr>
            <p:ph type="title"/>
          </p:nvPr>
        </p:nvSpPr>
        <p:spPr/>
        <p:txBody>
          <a:bodyPr>
            <a:normAutofit fontScale="90000"/>
          </a:bodyPr>
          <a:lstStyle/>
          <a:p>
            <a:r>
              <a:rPr lang="en-IN" dirty="0"/>
              <a:t>Concept of Callbacks </a:t>
            </a:r>
          </a:p>
        </p:txBody>
      </p:sp>
      <p:sp>
        <p:nvSpPr>
          <p:cNvPr id="3" name="Text Placeholder 2">
            <a:extLst>
              <a:ext uri="{FF2B5EF4-FFF2-40B4-BE49-F238E27FC236}">
                <a16:creationId xmlns:a16="http://schemas.microsoft.com/office/drawing/2014/main" id="{B2CBCE13-FF7A-D094-3F99-613F82BC9ACC}"/>
              </a:ext>
            </a:extLst>
          </p:cNvPr>
          <p:cNvSpPr>
            <a:spLocks noGrp="1"/>
          </p:cNvSpPr>
          <p:nvPr>
            <p:ph type="body" idx="1"/>
          </p:nvPr>
        </p:nvSpPr>
        <p:spPr/>
        <p:txBody>
          <a:bodyPr/>
          <a:lstStyle/>
          <a:p>
            <a:r>
              <a:rPr lang="en-US" dirty="0"/>
              <a:t>Node.js callbacks are a special type of function passed as an argument to another function.</a:t>
            </a:r>
          </a:p>
          <a:p>
            <a:endParaRPr lang="en-US" dirty="0"/>
          </a:p>
          <a:p>
            <a:r>
              <a:rPr lang="en-US" dirty="0"/>
              <a:t>They're called when the function that contains the callback as an argument completes its execution, and allows the code in the callback to run in the meantime.</a:t>
            </a:r>
          </a:p>
          <a:p>
            <a:endParaRPr lang="en-US" dirty="0"/>
          </a:p>
          <a:p>
            <a:r>
              <a:rPr lang="en-US" dirty="0"/>
              <a:t>Callbacks help us make asynchronous calls.</a:t>
            </a:r>
            <a:endParaRPr lang="en-IN" dirty="0"/>
          </a:p>
        </p:txBody>
      </p:sp>
    </p:spTree>
    <p:extLst>
      <p:ext uri="{BB962C8B-B14F-4D97-AF65-F5344CB8AC3E}">
        <p14:creationId xmlns:p14="http://schemas.microsoft.com/office/powerpoint/2010/main" val="2161546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876E-CEE3-D403-E9D1-15B6654567BF}"/>
              </a:ext>
            </a:extLst>
          </p:cNvPr>
          <p:cNvSpPr>
            <a:spLocks noGrp="1"/>
          </p:cNvSpPr>
          <p:nvPr>
            <p:ph type="title"/>
          </p:nvPr>
        </p:nvSpPr>
        <p:spPr/>
        <p:txBody>
          <a:bodyPr>
            <a:normAutofit fontScale="90000"/>
          </a:bodyPr>
          <a:lstStyle/>
          <a:p>
            <a:r>
              <a:rPr lang="en-IN" dirty="0"/>
              <a:t>Example :-</a:t>
            </a:r>
          </a:p>
        </p:txBody>
      </p:sp>
      <p:sp>
        <p:nvSpPr>
          <p:cNvPr id="3" name="Text Placeholder 2">
            <a:extLst>
              <a:ext uri="{FF2B5EF4-FFF2-40B4-BE49-F238E27FC236}">
                <a16:creationId xmlns:a16="http://schemas.microsoft.com/office/drawing/2014/main" id="{F79300CF-5B99-0214-DF56-A632D6B4E322}"/>
              </a:ext>
            </a:extLst>
          </p:cNvPr>
          <p:cNvSpPr>
            <a:spLocks noGrp="1"/>
          </p:cNvSpPr>
          <p:nvPr>
            <p:ph type="body" idx="1"/>
          </p:nvPr>
        </p:nvSpPr>
        <p:spPr/>
        <p:txBody>
          <a:bodyPr>
            <a:normAutofit lnSpcReduction="10000"/>
          </a:bodyPr>
          <a:lstStyle/>
          <a:p>
            <a:pPr marL="114300" indent="0">
              <a:buNone/>
            </a:pPr>
            <a:r>
              <a:rPr lang="en-IN" b="0" dirty="0">
                <a:solidFill>
                  <a:srgbClr val="0000FF"/>
                </a:solidFill>
                <a:effectLst/>
                <a:latin typeface="Consolas" panose="020B0609020204030204" pitchFamily="49" charset="0"/>
              </a:rPr>
              <a:t>function</a:t>
            </a:r>
            <a:r>
              <a:rPr lang="en-IN" b="0" dirty="0">
                <a:solidFill>
                  <a:srgbClr val="000000"/>
                </a:solidFill>
                <a:effectLst/>
                <a:latin typeface="Consolas" panose="020B0609020204030204" pitchFamily="49" charset="0"/>
              </a:rPr>
              <a:t> sum(</a:t>
            </a:r>
            <a:r>
              <a:rPr lang="en-IN" b="0" dirty="0" err="1">
                <a:solidFill>
                  <a:srgbClr val="000000"/>
                </a:solidFill>
                <a:effectLst/>
                <a:latin typeface="Consolas" panose="020B0609020204030204" pitchFamily="49" charset="0"/>
              </a:rPr>
              <a:t>a,b</a:t>
            </a:r>
            <a:r>
              <a:rPr lang="en-IN" b="0" dirty="0">
                <a:solidFill>
                  <a:srgbClr val="000000"/>
                </a:solidFill>
                <a:effectLst/>
                <a:latin typeface="Consolas" panose="020B0609020204030204" pitchFamily="49" charset="0"/>
              </a:rPr>
              <a:t>){</a:t>
            </a:r>
          </a:p>
          <a:p>
            <a:pPr marL="114300" indent="0">
              <a:buNone/>
            </a:pP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return</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a+b</a:t>
            </a:r>
            <a:endParaRPr lang="en-IN" b="0" dirty="0">
              <a:solidFill>
                <a:srgbClr val="000000"/>
              </a:solidFill>
              <a:effectLst/>
              <a:latin typeface="Consolas" panose="020B0609020204030204" pitchFamily="49" charset="0"/>
            </a:endParaRPr>
          </a:p>
          <a:p>
            <a:pPr marL="114300" indent="0">
              <a:buNone/>
            </a:pPr>
            <a:r>
              <a:rPr lang="en-IN" b="0" dirty="0">
                <a:solidFill>
                  <a:srgbClr val="000000"/>
                </a:solidFill>
                <a:effectLst/>
                <a:latin typeface="Consolas" panose="020B0609020204030204" pitchFamily="49" charset="0"/>
              </a:rPr>
              <a:t>}</a:t>
            </a:r>
          </a:p>
          <a:p>
            <a:pPr marL="114300" indent="0">
              <a:buNone/>
            </a:pPr>
            <a:br>
              <a:rPr lang="en-IN" b="0" dirty="0">
                <a:solidFill>
                  <a:srgbClr val="000000"/>
                </a:solidFill>
                <a:effectLst/>
                <a:latin typeface="Consolas" panose="020B0609020204030204" pitchFamily="49" charset="0"/>
              </a:rPr>
            </a:br>
            <a:r>
              <a:rPr lang="en-IN" b="0" dirty="0">
                <a:solidFill>
                  <a:srgbClr val="0000FF"/>
                </a:solidFill>
                <a:effectLst/>
                <a:latin typeface="Consolas" panose="020B0609020204030204" pitchFamily="49" charset="0"/>
              </a:rPr>
              <a:t>function</a:t>
            </a:r>
            <a:r>
              <a:rPr lang="en-IN" b="0" dirty="0">
                <a:solidFill>
                  <a:srgbClr val="000000"/>
                </a:solidFill>
                <a:effectLst/>
                <a:latin typeface="Consolas" panose="020B0609020204030204" pitchFamily="49" charset="0"/>
              </a:rPr>
              <a:t> show(holder, </a:t>
            </a:r>
            <a:r>
              <a:rPr lang="en-IN" b="0" dirty="0" err="1">
                <a:solidFill>
                  <a:srgbClr val="000000"/>
                </a:solidFill>
                <a:effectLst/>
                <a:latin typeface="Consolas" panose="020B0609020204030204" pitchFamily="49" charset="0"/>
              </a:rPr>
              <a:t>myCallback</a:t>
            </a:r>
            <a:r>
              <a:rPr lang="en-IN" b="0" dirty="0">
                <a:solidFill>
                  <a:srgbClr val="000000"/>
                </a:solidFill>
                <a:effectLst/>
                <a:latin typeface="Consolas" panose="020B0609020204030204" pitchFamily="49" charset="0"/>
              </a:rPr>
              <a:t>){</a:t>
            </a:r>
          </a:p>
          <a:p>
            <a:pPr marL="114300" indent="0">
              <a:buNone/>
            </a:pPr>
            <a:r>
              <a:rPr lang="en-IN" b="0" dirty="0">
                <a:solidFill>
                  <a:srgbClr val="000000"/>
                </a:solidFill>
                <a:effectLst/>
                <a:latin typeface="Consolas" panose="020B0609020204030204" pitchFamily="49" charset="0"/>
              </a:rPr>
              <a:t>   console.log(</a:t>
            </a:r>
            <a:r>
              <a:rPr lang="en-IN" b="0" dirty="0">
                <a:solidFill>
                  <a:srgbClr val="A31515"/>
                </a:solidFill>
                <a:effectLst/>
                <a:latin typeface="Consolas" panose="020B0609020204030204" pitchFamily="49" charset="0"/>
              </a:rPr>
              <a:t>'strings passed&gt;&gt;'</a:t>
            </a:r>
            <a:r>
              <a:rPr lang="en-IN" b="0" dirty="0">
                <a:solidFill>
                  <a:srgbClr val="000000"/>
                </a:solidFill>
                <a:effectLst/>
                <a:latin typeface="Consolas" panose="020B0609020204030204" pitchFamily="49" charset="0"/>
              </a:rPr>
              <a:t>, holder)</a:t>
            </a:r>
          </a:p>
          <a:p>
            <a:pPr marL="114300" indent="0">
              <a:buNone/>
            </a:pP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return</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myCallback</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2</a:t>
            </a:r>
            <a:r>
              <a:rPr lang="en-IN" b="0" dirty="0">
                <a:solidFill>
                  <a:srgbClr val="000000"/>
                </a:solidFill>
                <a:effectLst/>
                <a:latin typeface="Consolas" panose="020B0609020204030204" pitchFamily="49" charset="0"/>
              </a:rPr>
              <a:t>)</a:t>
            </a:r>
          </a:p>
          <a:p>
            <a:pPr marL="114300" indent="0">
              <a:buNone/>
            </a:pPr>
            <a:r>
              <a:rPr lang="en-IN" b="0" dirty="0">
                <a:solidFill>
                  <a:srgbClr val="000000"/>
                </a:solidFill>
                <a:effectLst/>
                <a:latin typeface="Consolas" panose="020B0609020204030204" pitchFamily="49" charset="0"/>
              </a:rPr>
              <a:t>}</a:t>
            </a:r>
          </a:p>
          <a:p>
            <a:pPr marL="114300" indent="0">
              <a:buNone/>
            </a:pPr>
            <a:br>
              <a:rPr lang="en-IN" b="0" dirty="0">
                <a:solidFill>
                  <a:srgbClr val="000000"/>
                </a:solidFill>
                <a:effectLst/>
                <a:latin typeface="Consolas" panose="020B0609020204030204" pitchFamily="49" charset="0"/>
              </a:rPr>
            </a:br>
            <a:r>
              <a:rPr lang="en-IN" b="0" dirty="0">
                <a:solidFill>
                  <a:srgbClr val="0000FF"/>
                </a:solidFill>
                <a:effectLst/>
                <a:latin typeface="Consolas" panose="020B0609020204030204" pitchFamily="49" charset="0"/>
              </a:rPr>
              <a:t>let</a:t>
            </a:r>
            <a:r>
              <a:rPr lang="en-IN" b="0" dirty="0">
                <a:solidFill>
                  <a:srgbClr val="000000"/>
                </a:solidFill>
                <a:effectLst/>
                <a:latin typeface="Consolas" panose="020B0609020204030204" pitchFamily="49" charset="0"/>
              </a:rPr>
              <a:t> something = </a:t>
            </a:r>
            <a:r>
              <a:rPr lang="en-IN" b="0" dirty="0">
                <a:solidFill>
                  <a:srgbClr val="A31515"/>
                </a:solidFill>
                <a:effectLst/>
                <a:latin typeface="Consolas" panose="020B0609020204030204" pitchFamily="49" charset="0"/>
              </a:rPr>
              <a:t>'hi nice to meet u!'</a:t>
            </a:r>
            <a:endParaRPr lang="en-IN" b="0" dirty="0">
              <a:solidFill>
                <a:srgbClr val="000000"/>
              </a:solidFill>
              <a:effectLst/>
              <a:latin typeface="Consolas" panose="020B0609020204030204" pitchFamily="49" charset="0"/>
            </a:endParaRPr>
          </a:p>
          <a:p>
            <a:pPr marL="114300" indent="0">
              <a:buNone/>
            </a:pPr>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console.log(show(</a:t>
            </a:r>
            <a:r>
              <a:rPr lang="en-IN" b="0" dirty="0" err="1">
                <a:solidFill>
                  <a:srgbClr val="000000"/>
                </a:solidFill>
                <a:effectLst/>
                <a:latin typeface="Consolas" panose="020B0609020204030204" pitchFamily="49" charset="0"/>
              </a:rPr>
              <a:t>something,sum</a:t>
            </a:r>
            <a:r>
              <a:rPr lang="en-IN" b="0" dirty="0">
                <a:solidFill>
                  <a:srgbClr val="000000"/>
                </a:solidFill>
                <a:effectLst/>
                <a:latin typeface="Consolas" panose="020B0609020204030204" pitchFamily="49" charset="0"/>
              </a:rPr>
              <a:t>))</a:t>
            </a:r>
          </a:p>
          <a:p>
            <a:pPr marL="114300" indent="0">
              <a:buNone/>
            </a:pPr>
            <a:endParaRPr lang="en-IN" dirty="0"/>
          </a:p>
        </p:txBody>
      </p:sp>
    </p:spTree>
    <p:extLst>
      <p:ext uri="{BB962C8B-B14F-4D97-AF65-F5344CB8AC3E}">
        <p14:creationId xmlns:p14="http://schemas.microsoft.com/office/powerpoint/2010/main" val="341570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E135-06C2-2E18-1BE7-945380A33107}"/>
              </a:ext>
            </a:extLst>
          </p:cNvPr>
          <p:cNvSpPr>
            <a:spLocks noGrp="1"/>
          </p:cNvSpPr>
          <p:nvPr>
            <p:ph type="title"/>
          </p:nvPr>
        </p:nvSpPr>
        <p:spPr/>
        <p:txBody>
          <a:bodyPr>
            <a:normAutofit fontScale="90000"/>
          </a:bodyPr>
          <a:lstStyle/>
          <a:p>
            <a:r>
              <a:rPr lang="en-IN" dirty="0"/>
              <a:t>Work with File System</a:t>
            </a:r>
          </a:p>
        </p:txBody>
      </p:sp>
      <p:sp>
        <p:nvSpPr>
          <p:cNvPr id="3" name="Text Placeholder 2">
            <a:extLst>
              <a:ext uri="{FF2B5EF4-FFF2-40B4-BE49-F238E27FC236}">
                <a16:creationId xmlns:a16="http://schemas.microsoft.com/office/drawing/2014/main" id="{12D80F32-92E4-A8FA-CAF5-46E404D3E6BE}"/>
              </a:ext>
            </a:extLst>
          </p:cNvPr>
          <p:cNvSpPr>
            <a:spLocks noGrp="1"/>
          </p:cNvSpPr>
          <p:nvPr>
            <p:ph type="body" idx="1"/>
          </p:nvPr>
        </p:nvSpPr>
        <p:spPr/>
        <p:txBody>
          <a:bodyPr/>
          <a:lstStyle/>
          <a:p>
            <a:r>
              <a:rPr lang="en-US" dirty="0"/>
              <a:t>To handle file operations like creating, reading, deleting, etc., Node.js provides an </a:t>
            </a:r>
            <a:r>
              <a:rPr lang="en-US" b="1" dirty="0"/>
              <a:t>inbuilt</a:t>
            </a:r>
            <a:r>
              <a:rPr lang="en-US" dirty="0"/>
              <a:t> </a:t>
            </a:r>
            <a:r>
              <a:rPr lang="en-US" b="1" dirty="0"/>
              <a:t>module</a:t>
            </a:r>
            <a:r>
              <a:rPr lang="en-US" dirty="0"/>
              <a:t> called </a:t>
            </a:r>
            <a:r>
              <a:rPr lang="en-US" b="1" dirty="0"/>
              <a:t>FS (File System). </a:t>
            </a:r>
            <a:r>
              <a:rPr lang="en-US" dirty="0"/>
              <a:t>Node.js gives the functionality of file I/O by providing wrappers around the standard POSIX functions. All file system operations can have synchronous and asynchronous forms depending upon user requirements.</a:t>
            </a:r>
          </a:p>
          <a:p>
            <a:endParaRPr lang="en-US" dirty="0"/>
          </a:p>
          <a:p>
            <a:r>
              <a:rPr lang="en-US" dirty="0"/>
              <a:t>To use this File System module, use the require() method:</a:t>
            </a:r>
          </a:p>
          <a:p>
            <a:endParaRPr lang="en-US" dirty="0"/>
          </a:p>
          <a:p>
            <a:pPr marL="114300" indent="0">
              <a:buNone/>
            </a:pPr>
            <a:r>
              <a:rPr lang="en-US" dirty="0"/>
              <a:t>        var fs = require('fs');</a:t>
            </a:r>
            <a:endParaRPr lang="en-IN" dirty="0"/>
          </a:p>
        </p:txBody>
      </p:sp>
    </p:spTree>
    <p:extLst>
      <p:ext uri="{BB962C8B-B14F-4D97-AF65-F5344CB8AC3E}">
        <p14:creationId xmlns:p14="http://schemas.microsoft.com/office/powerpoint/2010/main" val="2661992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6C8D-C60C-6FCC-22D4-1A42857C6CFD}"/>
              </a:ext>
            </a:extLst>
          </p:cNvPr>
          <p:cNvSpPr>
            <a:spLocks noGrp="1"/>
          </p:cNvSpPr>
          <p:nvPr>
            <p:ph type="title"/>
          </p:nvPr>
        </p:nvSpPr>
        <p:spPr/>
        <p:txBody>
          <a:bodyPr>
            <a:normAutofit fontScale="90000"/>
          </a:bodyPr>
          <a:lstStyle/>
          <a:p>
            <a:r>
              <a:rPr lang="en-IN" dirty="0"/>
              <a:t>Syllabus</a:t>
            </a:r>
          </a:p>
        </p:txBody>
      </p:sp>
      <p:sp>
        <p:nvSpPr>
          <p:cNvPr id="3" name="Text Placeholder 2">
            <a:extLst>
              <a:ext uri="{FF2B5EF4-FFF2-40B4-BE49-F238E27FC236}">
                <a16:creationId xmlns:a16="http://schemas.microsoft.com/office/drawing/2014/main" id="{BB0792CE-38D5-176B-AC2B-A11DB97CD2E2}"/>
              </a:ext>
            </a:extLst>
          </p:cNvPr>
          <p:cNvSpPr>
            <a:spLocks noGrp="1"/>
          </p:cNvSpPr>
          <p:nvPr>
            <p:ph type="body" idx="1"/>
          </p:nvPr>
        </p:nvSpPr>
        <p:spPr/>
        <p:txBody>
          <a:bodyPr/>
          <a:lstStyle/>
          <a:p>
            <a:pPr marL="285750" lvl="3" indent="-285750">
              <a:buClr>
                <a:srgbClr val="00A4B6"/>
              </a:buClr>
              <a:buSzPts val="2400"/>
              <a:buFont typeface="Arial" panose="020B0604020202020204" pitchFamily="34" charset="0"/>
              <a:buChar char="•"/>
            </a:pPr>
            <a:r>
              <a:rPr lang="en-US" sz="1800" dirty="0">
                <a:solidFill>
                  <a:schemeClr val="dk2"/>
                </a:solidFill>
                <a:latin typeface="Proxima Nova"/>
                <a:ea typeface="Proxima Nova"/>
                <a:cs typeface="Proxima Nova"/>
                <a:sym typeface="Proxima Nova"/>
              </a:rPr>
              <a:t>Events and Event Loop, </a:t>
            </a:r>
          </a:p>
          <a:p>
            <a:pPr marL="285750" lvl="3" indent="-285750">
              <a:buClr>
                <a:srgbClr val="00A4B6"/>
              </a:buClr>
              <a:buSzPts val="2400"/>
              <a:buFont typeface="Arial" panose="020B0604020202020204" pitchFamily="34" charset="0"/>
              <a:buChar char="•"/>
            </a:pPr>
            <a:r>
              <a:rPr lang="en-US" sz="1800" dirty="0">
                <a:solidFill>
                  <a:schemeClr val="dk2"/>
                </a:solidFill>
                <a:latin typeface="Proxima Nova"/>
                <a:ea typeface="Proxima Nova"/>
                <a:cs typeface="Proxima Nova"/>
                <a:sym typeface="Proxima Nova"/>
              </a:rPr>
              <a:t>timers, Buffers, </a:t>
            </a:r>
          </a:p>
          <a:p>
            <a:pPr marL="285750" lvl="3" indent="-285750">
              <a:buClr>
                <a:srgbClr val="00A4B6"/>
              </a:buClr>
              <a:buSzPts val="2400"/>
              <a:buFont typeface="Arial" panose="020B0604020202020204" pitchFamily="34" charset="0"/>
              <a:buChar char="•"/>
            </a:pPr>
            <a:r>
              <a:rPr lang="en-US" sz="1800" dirty="0">
                <a:solidFill>
                  <a:schemeClr val="dk2"/>
                </a:solidFill>
                <a:latin typeface="Proxima Nova"/>
                <a:ea typeface="Proxima Nova"/>
                <a:cs typeface="Proxima Nova"/>
                <a:sym typeface="Proxima Nova"/>
              </a:rPr>
              <a:t>Streams, </a:t>
            </a:r>
          </a:p>
          <a:p>
            <a:pPr marL="285750" lvl="3" indent="-285750">
              <a:buClr>
                <a:srgbClr val="00A4B6"/>
              </a:buClr>
              <a:buSzPts val="2400"/>
              <a:buFont typeface="Arial" panose="020B0604020202020204" pitchFamily="34" charset="0"/>
              <a:buChar char="•"/>
            </a:pPr>
            <a:r>
              <a:rPr lang="en-US" sz="1800" dirty="0">
                <a:solidFill>
                  <a:schemeClr val="dk2"/>
                </a:solidFill>
                <a:latin typeface="Proxima Nova"/>
                <a:ea typeface="Proxima Nova"/>
                <a:cs typeface="Proxima Nova"/>
                <a:sym typeface="Proxima Nova"/>
              </a:rPr>
              <a:t>Express.js </a:t>
            </a:r>
          </a:p>
          <a:p>
            <a:pPr marL="285750" lvl="3" indent="-285750">
              <a:buClr>
                <a:srgbClr val="00A4B6"/>
              </a:buClr>
              <a:buSzPts val="2400"/>
              <a:buFont typeface="Arial" panose="020B0604020202020204" pitchFamily="34" charset="0"/>
              <a:buChar char="•"/>
            </a:pPr>
            <a:r>
              <a:rPr lang="en-US" sz="1800" dirty="0">
                <a:solidFill>
                  <a:schemeClr val="dk2"/>
                </a:solidFill>
                <a:latin typeface="Proxima Nova"/>
                <a:ea typeface="Proxima Nova"/>
                <a:cs typeface="Proxima Nova"/>
                <a:sym typeface="Proxima Nova"/>
              </a:rPr>
              <a:t>framework, </a:t>
            </a:r>
          </a:p>
          <a:p>
            <a:pPr marL="285750" lvl="3" indent="-285750">
              <a:buClr>
                <a:srgbClr val="00A4B6"/>
              </a:buClr>
              <a:buSzPts val="2400"/>
              <a:buFont typeface="Arial" panose="020B0604020202020204" pitchFamily="34" charset="0"/>
              <a:buChar char="•"/>
            </a:pPr>
            <a:r>
              <a:rPr lang="en-US" sz="1800" dirty="0">
                <a:solidFill>
                  <a:schemeClr val="dk2"/>
                </a:solidFill>
                <a:latin typeface="Proxima Nova"/>
                <a:ea typeface="Proxima Nova"/>
                <a:cs typeface="Proxima Nova"/>
                <a:sym typeface="Proxima Nova"/>
              </a:rPr>
              <a:t>Mongoose module, </a:t>
            </a:r>
          </a:p>
          <a:p>
            <a:pPr marL="285750" lvl="3" indent="-285750">
              <a:buClr>
                <a:srgbClr val="00A4B6"/>
              </a:buClr>
              <a:buSzPts val="2400"/>
              <a:buFont typeface="Arial" panose="020B0604020202020204" pitchFamily="34" charset="0"/>
              <a:buChar char="•"/>
            </a:pPr>
            <a:r>
              <a:rPr lang="en-US" sz="1800" dirty="0">
                <a:solidFill>
                  <a:schemeClr val="dk2"/>
                </a:solidFill>
                <a:latin typeface="Proxima Nova"/>
                <a:ea typeface="Proxima Nova"/>
                <a:cs typeface="Proxima Nova"/>
                <a:sym typeface="Proxima Nova"/>
              </a:rPr>
              <a:t>Database Connectivity, </a:t>
            </a:r>
          </a:p>
          <a:p>
            <a:pPr marL="285750" lvl="3" indent="-285750">
              <a:buClr>
                <a:srgbClr val="00A4B6"/>
              </a:buClr>
              <a:buSzPts val="2400"/>
              <a:buFont typeface="Arial" panose="020B0604020202020204" pitchFamily="34" charset="0"/>
              <a:buChar char="•"/>
            </a:pPr>
            <a:r>
              <a:rPr lang="en-US" sz="1800" dirty="0">
                <a:solidFill>
                  <a:schemeClr val="dk2"/>
                </a:solidFill>
                <a:latin typeface="Proxima Nova"/>
                <a:ea typeface="Proxima Nova"/>
                <a:cs typeface="Proxima Nova"/>
                <a:sym typeface="Proxima Nova"/>
              </a:rPr>
              <a:t>Node JS </a:t>
            </a:r>
          </a:p>
          <a:p>
            <a:pPr marL="285750" lvl="3" indent="-285750">
              <a:buClr>
                <a:srgbClr val="00A4B6"/>
              </a:buClr>
              <a:buSzPts val="2400"/>
              <a:buFont typeface="Arial" panose="020B0604020202020204" pitchFamily="34" charset="0"/>
              <a:buChar char="•"/>
            </a:pPr>
            <a:r>
              <a:rPr lang="en-US" sz="1800" dirty="0">
                <a:solidFill>
                  <a:schemeClr val="dk2"/>
                </a:solidFill>
                <a:latin typeface="Proxima Nova"/>
                <a:ea typeface="Proxima Nova"/>
                <a:cs typeface="Proxima Nova"/>
                <a:sym typeface="Proxima Nova"/>
              </a:rPr>
              <a:t>REST API, Sessions and Cookie</a:t>
            </a:r>
          </a:p>
          <a:p>
            <a:endParaRPr lang="en-IN" dirty="0"/>
          </a:p>
        </p:txBody>
      </p:sp>
    </p:spTree>
    <p:extLst>
      <p:ext uri="{BB962C8B-B14F-4D97-AF65-F5344CB8AC3E}">
        <p14:creationId xmlns:p14="http://schemas.microsoft.com/office/powerpoint/2010/main" val="3709454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AA04-FD67-1774-A147-63223F46BC5E}"/>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C6691056-29DF-E55E-17B6-A1E1681A5EFA}"/>
              </a:ext>
            </a:extLst>
          </p:cNvPr>
          <p:cNvSpPr>
            <a:spLocks noGrp="1"/>
          </p:cNvSpPr>
          <p:nvPr>
            <p:ph type="body" idx="1"/>
          </p:nvPr>
        </p:nvSpPr>
        <p:spPr/>
        <p:txBody>
          <a:bodyPr/>
          <a:lstStyle/>
          <a:p>
            <a:pPr marL="114300" indent="0">
              <a:buNone/>
            </a:pPr>
            <a:r>
              <a:rPr lang="en-US" dirty="0"/>
              <a:t>Common use for File System module:</a:t>
            </a:r>
          </a:p>
          <a:p>
            <a:endParaRPr lang="en-US" dirty="0"/>
          </a:p>
          <a:p>
            <a:r>
              <a:rPr lang="en-US" dirty="0"/>
              <a:t>Read Files</a:t>
            </a:r>
          </a:p>
          <a:p>
            <a:r>
              <a:rPr lang="en-US" dirty="0"/>
              <a:t>Write Files</a:t>
            </a:r>
          </a:p>
          <a:p>
            <a:r>
              <a:rPr lang="en-US" dirty="0"/>
              <a:t>Append Files</a:t>
            </a:r>
          </a:p>
          <a:p>
            <a:r>
              <a:rPr lang="en-US" dirty="0"/>
              <a:t>Close Files</a:t>
            </a:r>
          </a:p>
          <a:p>
            <a:r>
              <a:rPr lang="en-US" dirty="0"/>
              <a:t>Delete Files</a:t>
            </a:r>
            <a:endParaRPr lang="en-IN" dirty="0"/>
          </a:p>
        </p:txBody>
      </p:sp>
    </p:spTree>
    <p:extLst>
      <p:ext uri="{BB962C8B-B14F-4D97-AF65-F5344CB8AC3E}">
        <p14:creationId xmlns:p14="http://schemas.microsoft.com/office/powerpoint/2010/main" val="1384569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6C1DD-9498-6883-A7B7-8617F4245F89}"/>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E18ACB10-B1CD-540F-7127-682383FA4B18}"/>
              </a:ext>
            </a:extLst>
          </p:cNvPr>
          <p:cNvSpPr>
            <a:spLocks noGrp="1"/>
          </p:cNvSpPr>
          <p:nvPr>
            <p:ph type="body" idx="1"/>
          </p:nvPr>
        </p:nvSpPr>
        <p:spPr/>
        <p:txBody>
          <a:bodyPr/>
          <a:lstStyle/>
          <a:p>
            <a:r>
              <a:rPr lang="en-US" dirty="0"/>
              <a:t>The </a:t>
            </a:r>
            <a:r>
              <a:rPr lang="en-US" dirty="0" err="1"/>
              <a:t>fs.readFile</a:t>
            </a:r>
            <a:r>
              <a:rPr lang="en-US" dirty="0"/>
              <a:t>() method is used to read files on your computer.</a:t>
            </a:r>
          </a:p>
          <a:p>
            <a:endParaRPr lang="en-US" dirty="0"/>
          </a:p>
          <a:p>
            <a:pPr marL="1028700" lvl="2" indent="0">
              <a:buNone/>
            </a:pPr>
            <a:r>
              <a:rPr lang="en-IN" dirty="0"/>
              <a:t>var http = require('http');</a:t>
            </a:r>
          </a:p>
          <a:p>
            <a:pPr marL="1028700" lvl="2" indent="0">
              <a:buNone/>
            </a:pPr>
            <a:r>
              <a:rPr lang="en-IN" dirty="0"/>
              <a:t>var fs = require('fs');</a:t>
            </a:r>
          </a:p>
          <a:p>
            <a:pPr marL="1028700" lvl="2" indent="0">
              <a:buNone/>
            </a:pPr>
            <a:r>
              <a:rPr lang="en-IN" dirty="0" err="1"/>
              <a:t>http.createServer</a:t>
            </a:r>
            <a:r>
              <a:rPr lang="en-IN" dirty="0"/>
              <a:t>(function (</a:t>
            </a:r>
            <a:r>
              <a:rPr lang="en-IN" dirty="0" err="1"/>
              <a:t>req</a:t>
            </a:r>
            <a:r>
              <a:rPr lang="en-IN" dirty="0"/>
              <a:t>, res) {</a:t>
            </a:r>
          </a:p>
          <a:p>
            <a:pPr marL="1028700" lvl="2" indent="0">
              <a:buNone/>
            </a:pPr>
            <a:r>
              <a:rPr lang="en-IN" dirty="0"/>
              <a:t>  </a:t>
            </a:r>
            <a:r>
              <a:rPr lang="en-IN" dirty="0" err="1"/>
              <a:t>fs.readFile</a:t>
            </a:r>
            <a:r>
              <a:rPr lang="en-IN" dirty="0"/>
              <a:t>('demofile1.html', function(err, data) {</a:t>
            </a:r>
          </a:p>
          <a:p>
            <a:pPr marL="1028700" lvl="2" indent="0">
              <a:buNone/>
            </a:pPr>
            <a:r>
              <a:rPr lang="en-IN" dirty="0"/>
              <a:t>    </a:t>
            </a:r>
            <a:r>
              <a:rPr lang="en-IN" dirty="0" err="1"/>
              <a:t>res.writeHead</a:t>
            </a:r>
            <a:r>
              <a:rPr lang="en-IN" dirty="0"/>
              <a:t>(200, {'Content-Type': 'text/html'});</a:t>
            </a:r>
          </a:p>
          <a:p>
            <a:pPr marL="1028700" lvl="2" indent="0">
              <a:buNone/>
            </a:pPr>
            <a:r>
              <a:rPr lang="en-IN" dirty="0"/>
              <a:t>    </a:t>
            </a:r>
            <a:r>
              <a:rPr lang="en-IN" dirty="0" err="1"/>
              <a:t>res.write</a:t>
            </a:r>
            <a:r>
              <a:rPr lang="en-IN" dirty="0"/>
              <a:t>(data);</a:t>
            </a:r>
          </a:p>
          <a:p>
            <a:pPr marL="1028700" lvl="2" indent="0">
              <a:buNone/>
            </a:pPr>
            <a:r>
              <a:rPr lang="en-IN" dirty="0"/>
              <a:t>    return </a:t>
            </a:r>
            <a:r>
              <a:rPr lang="en-IN" dirty="0" err="1"/>
              <a:t>res.end</a:t>
            </a:r>
            <a:r>
              <a:rPr lang="en-IN" dirty="0"/>
              <a:t>();</a:t>
            </a:r>
          </a:p>
          <a:p>
            <a:pPr marL="1028700" lvl="2" indent="0">
              <a:buNone/>
            </a:pPr>
            <a:r>
              <a:rPr lang="en-IN" dirty="0"/>
              <a:t>  });</a:t>
            </a:r>
          </a:p>
          <a:p>
            <a:pPr marL="1028700" lvl="2" indent="0">
              <a:buNone/>
            </a:pPr>
            <a:r>
              <a:rPr lang="en-IN" dirty="0"/>
              <a:t>}).listen(8080);</a:t>
            </a:r>
          </a:p>
        </p:txBody>
      </p:sp>
    </p:spTree>
    <p:extLst>
      <p:ext uri="{BB962C8B-B14F-4D97-AF65-F5344CB8AC3E}">
        <p14:creationId xmlns:p14="http://schemas.microsoft.com/office/powerpoint/2010/main" val="2507522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B151-A753-A7FD-ADC0-1E8C699EAEA7}"/>
              </a:ext>
            </a:extLst>
          </p:cNvPr>
          <p:cNvSpPr>
            <a:spLocks noGrp="1"/>
          </p:cNvSpPr>
          <p:nvPr>
            <p:ph type="title"/>
          </p:nvPr>
        </p:nvSpPr>
        <p:spPr/>
        <p:txBody>
          <a:bodyPr>
            <a:normAutofit fontScale="90000"/>
          </a:bodyPr>
          <a:lstStyle/>
          <a:p>
            <a:r>
              <a:rPr lang="en-IN" dirty="0"/>
              <a:t>Write File</a:t>
            </a:r>
          </a:p>
        </p:txBody>
      </p:sp>
      <p:sp>
        <p:nvSpPr>
          <p:cNvPr id="3" name="Text Placeholder 2">
            <a:extLst>
              <a:ext uri="{FF2B5EF4-FFF2-40B4-BE49-F238E27FC236}">
                <a16:creationId xmlns:a16="http://schemas.microsoft.com/office/drawing/2014/main" id="{44DFDFA4-58C6-BAAC-8837-CF67CB9838A9}"/>
              </a:ext>
            </a:extLst>
          </p:cNvPr>
          <p:cNvSpPr>
            <a:spLocks noGrp="1"/>
          </p:cNvSpPr>
          <p:nvPr>
            <p:ph type="body" idx="1"/>
          </p:nvPr>
        </p:nvSpPr>
        <p:spPr/>
        <p:txBody>
          <a:bodyPr>
            <a:normAutofit/>
          </a:bodyPr>
          <a:lstStyle/>
          <a:p>
            <a:pPr marL="571500" lvl="1" indent="0">
              <a:buNone/>
            </a:pPr>
            <a:r>
              <a:rPr lang="en-US" sz="2000" dirty="0"/>
              <a:t>The </a:t>
            </a:r>
            <a:r>
              <a:rPr lang="en-US" sz="2000" dirty="0" err="1"/>
              <a:t>fs.writeFile</a:t>
            </a:r>
            <a:r>
              <a:rPr lang="en-US" sz="2000" dirty="0"/>
              <a:t>() method replaces the specified file and content if it exists. If the file does not exist, a new file, containing the specified content, will be created:</a:t>
            </a:r>
            <a:endParaRPr lang="en-IN" sz="2000" dirty="0"/>
          </a:p>
          <a:p>
            <a:pPr marL="571500" lvl="1" indent="0">
              <a:buNone/>
            </a:pPr>
            <a:endParaRPr lang="en-IN" sz="1800" dirty="0"/>
          </a:p>
          <a:p>
            <a:pPr marL="571500" lvl="1" indent="0">
              <a:buNone/>
            </a:pPr>
            <a:r>
              <a:rPr lang="en-IN" sz="1800" dirty="0"/>
              <a:t>var fs = require('fs');</a:t>
            </a:r>
          </a:p>
          <a:p>
            <a:pPr marL="571500" lvl="1" indent="0">
              <a:buNone/>
            </a:pPr>
            <a:endParaRPr lang="en-IN" sz="1800" dirty="0"/>
          </a:p>
          <a:p>
            <a:pPr marL="571500" lvl="1" indent="0">
              <a:buNone/>
            </a:pPr>
            <a:r>
              <a:rPr lang="en-IN" sz="1800" dirty="0" err="1"/>
              <a:t>fs.writeFile</a:t>
            </a:r>
            <a:r>
              <a:rPr lang="en-IN" sz="1800" dirty="0"/>
              <a:t>('mynewfile3.txt', 'Hello content!', function (err) {</a:t>
            </a:r>
          </a:p>
          <a:p>
            <a:pPr marL="571500" lvl="1" indent="0">
              <a:buNone/>
            </a:pPr>
            <a:r>
              <a:rPr lang="en-IN" sz="1800" dirty="0"/>
              <a:t>  if (err) throw err;</a:t>
            </a:r>
          </a:p>
          <a:p>
            <a:pPr marL="571500" lvl="1" indent="0">
              <a:buNone/>
            </a:pPr>
            <a:r>
              <a:rPr lang="en-IN" sz="1800" dirty="0"/>
              <a:t>  console.log('Saved!');</a:t>
            </a:r>
          </a:p>
          <a:p>
            <a:pPr marL="571500" lvl="1" indent="0">
              <a:buNone/>
            </a:pPr>
            <a:r>
              <a:rPr lang="en-IN" sz="1800" dirty="0"/>
              <a:t>});</a:t>
            </a:r>
          </a:p>
        </p:txBody>
      </p:sp>
    </p:spTree>
    <p:extLst>
      <p:ext uri="{BB962C8B-B14F-4D97-AF65-F5344CB8AC3E}">
        <p14:creationId xmlns:p14="http://schemas.microsoft.com/office/powerpoint/2010/main" val="917345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37CE-7055-4ED6-9D0C-904A0687A968}"/>
              </a:ext>
            </a:extLst>
          </p:cNvPr>
          <p:cNvSpPr>
            <a:spLocks noGrp="1"/>
          </p:cNvSpPr>
          <p:nvPr>
            <p:ph type="title"/>
          </p:nvPr>
        </p:nvSpPr>
        <p:spPr/>
        <p:txBody>
          <a:bodyPr>
            <a:normAutofit fontScale="90000"/>
          </a:bodyPr>
          <a:lstStyle/>
          <a:p>
            <a:r>
              <a:rPr lang="en-IN" dirty="0"/>
              <a:t>Append File </a:t>
            </a:r>
          </a:p>
        </p:txBody>
      </p:sp>
      <p:sp>
        <p:nvSpPr>
          <p:cNvPr id="3" name="Text Placeholder 2">
            <a:extLst>
              <a:ext uri="{FF2B5EF4-FFF2-40B4-BE49-F238E27FC236}">
                <a16:creationId xmlns:a16="http://schemas.microsoft.com/office/drawing/2014/main" id="{9D02648E-153D-447A-16E9-3B62597A3D33}"/>
              </a:ext>
            </a:extLst>
          </p:cNvPr>
          <p:cNvSpPr>
            <a:spLocks noGrp="1"/>
          </p:cNvSpPr>
          <p:nvPr>
            <p:ph type="body" idx="1"/>
          </p:nvPr>
        </p:nvSpPr>
        <p:spPr/>
        <p:txBody>
          <a:bodyPr>
            <a:normAutofit/>
          </a:bodyPr>
          <a:lstStyle/>
          <a:p>
            <a:pPr marL="114300" indent="0">
              <a:buNone/>
            </a:pPr>
            <a:r>
              <a:rPr lang="en-US" sz="2000" dirty="0"/>
              <a:t>The </a:t>
            </a:r>
            <a:r>
              <a:rPr lang="en-US" sz="2000" dirty="0" err="1"/>
              <a:t>fs.appendFile</a:t>
            </a:r>
            <a:r>
              <a:rPr lang="en-US" sz="2000" dirty="0"/>
              <a:t>() method appends specified content to a file. If the file does not exist, the file will be created:</a:t>
            </a:r>
            <a:endParaRPr lang="en-IN" sz="2000" dirty="0"/>
          </a:p>
          <a:p>
            <a:pPr marL="571500" lvl="1" indent="0">
              <a:buNone/>
            </a:pPr>
            <a:endParaRPr lang="en-IN" sz="2000" dirty="0"/>
          </a:p>
          <a:p>
            <a:pPr marL="571500" lvl="1" indent="0">
              <a:buNone/>
            </a:pPr>
            <a:r>
              <a:rPr lang="en-IN" sz="2000" dirty="0"/>
              <a:t>var fs = require('fs');</a:t>
            </a:r>
          </a:p>
          <a:p>
            <a:pPr marL="571500" lvl="1" indent="0">
              <a:buNone/>
            </a:pPr>
            <a:endParaRPr lang="en-IN" sz="2000" dirty="0"/>
          </a:p>
          <a:p>
            <a:pPr marL="571500" lvl="1" indent="0">
              <a:buNone/>
            </a:pPr>
            <a:r>
              <a:rPr lang="en-IN" sz="2000" dirty="0" err="1"/>
              <a:t>fs.appendFile</a:t>
            </a:r>
            <a:r>
              <a:rPr lang="en-IN" sz="2000" dirty="0"/>
              <a:t>('mynewfile1.txt', 'Hello content!', function (err) {</a:t>
            </a:r>
          </a:p>
          <a:p>
            <a:pPr marL="571500" lvl="1" indent="0">
              <a:buNone/>
            </a:pPr>
            <a:r>
              <a:rPr lang="en-IN" sz="2000" dirty="0"/>
              <a:t>  if (err) throw err;</a:t>
            </a:r>
          </a:p>
          <a:p>
            <a:pPr marL="571500" lvl="1" indent="0">
              <a:buNone/>
            </a:pPr>
            <a:r>
              <a:rPr lang="en-IN" sz="2000" dirty="0"/>
              <a:t>  console.log('Saved!');</a:t>
            </a:r>
          </a:p>
          <a:p>
            <a:pPr marL="571500" lvl="1" indent="0">
              <a:buNone/>
            </a:pPr>
            <a:r>
              <a:rPr lang="en-IN" sz="2000" dirty="0"/>
              <a:t>});</a:t>
            </a:r>
          </a:p>
        </p:txBody>
      </p:sp>
    </p:spTree>
    <p:extLst>
      <p:ext uri="{BB962C8B-B14F-4D97-AF65-F5344CB8AC3E}">
        <p14:creationId xmlns:p14="http://schemas.microsoft.com/office/powerpoint/2010/main" val="38527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7906-085A-43B9-5B8C-A3255E31C634}"/>
              </a:ext>
            </a:extLst>
          </p:cNvPr>
          <p:cNvSpPr>
            <a:spLocks noGrp="1"/>
          </p:cNvSpPr>
          <p:nvPr>
            <p:ph type="title"/>
          </p:nvPr>
        </p:nvSpPr>
        <p:spPr/>
        <p:txBody>
          <a:bodyPr>
            <a:normAutofit fontScale="90000"/>
          </a:bodyPr>
          <a:lstStyle/>
          <a:p>
            <a:r>
              <a:rPr lang="en-IN" dirty="0"/>
              <a:t>Open File</a:t>
            </a:r>
          </a:p>
        </p:txBody>
      </p:sp>
      <p:sp>
        <p:nvSpPr>
          <p:cNvPr id="3" name="Text Placeholder 2">
            <a:extLst>
              <a:ext uri="{FF2B5EF4-FFF2-40B4-BE49-F238E27FC236}">
                <a16:creationId xmlns:a16="http://schemas.microsoft.com/office/drawing/2014/main" id="{671200B1-961C-CA4C-F9B2-F4ED053BEBD1}"/>
              </a:ext>
            </a:extLst>
          </p:cNvPr>
          <p:cNvSpPr>
            <a:spLocks noGrp="1"/>
          </p:cNvSpPr>
          <p:nvPr>
            <p:ph type="body" idx="1"/>
          </p:nvPr>
        </p:nvSpPr>
        <p:spPr/>
        <p:txBody>
          <a:bodyPr/>
          <a:lstStyle/>
          <a:p>
            <a:r>
              <a:rPr lang="en-US" dirty="0"/>
              <a:t>The </a:t>
            </a:r>
            <a:r>
              <a:rPr lang="en-US" dirty="0" err="1"/>
              <a:t>fs.open</a:t>
            </a:r>
            <a:r>
              <a:rPr lang="en-US" dirty="0"/>
              <a:t>() method takes a "flag" as the second argument, if the flag is "w" for "writing", the specified file is opened for writing. If the file does not exist, an empty file is created:</a:t>
            </a:r>
          </a:p>
          <a:p>
            <a:endParaRPr lang="en-US" dirty="0"/>
          </a:p>
          <a:p>
            <a:pPr marL="571500" lvl="1" indent="0">
              <a:buNone/>
            </a:pPr>
            <a:r>
              <a:rPr lang="en-IN" sz="1800" dirty="0"/>
              <a:t>var fs = require('fs');</a:t>
            </a:r>
          </a:p>
          <a:p>
            <a:pPr marL="571500" lvl="1" indent="0">
              <a:buNone/>
            </a:pPr>
            <a:endParaRPr lang="en-IN" sz="1800" dirty="0"/>
          </a:p>
          <a:p>
            <a:pPr marL="571500" lvl="1" indent="0">
              <a:buNone/>
            </a:pPr>
            <a:r>
              <a:rPr lang="en-IN" sz="1800" dirty="0" err="1"/>
              <a:t>fs.open</a:t>
            </a:r>
            <a:r>
              <a:rPr lang="en-IN" sz="1800" dirty="0"/>
              <a:t>('mynewfile2.txt', 'w', function (err, file) {</a:t>
            </a:r>
          </a:p>
          <a:p>
            <a:pPr marL="571500" lvl="1" indent="0">
              <a:buNone/>
            </a:pPr>
            <a:r>
              <a:rPr lang="en-IN" sz="1800" dirty="0"/>
              <a:t>  if (err) throw err;</a:t>
            </a:r>
          </a:p>
          <a:p>
            <a:pPr marL="571500" lvl="1" indent="0">
              <a:buNone/>
            </a:pPr>
            <a:r>
              <a:rPr lang="en-IN" sz="1800" dirty="0"/>
              <a:t>  console.log('Saved!');</a:t>
            </a:r>
          </a:p>
          <a:p>
            <a:pPr marL="571500" lvl="1" indent="0">
              <a:buNone/>
            </a:pPr>
            <a:r>
              <a:rPr lang="en-IN" sz="1800" dirty="0"/>
              <a:t>});</a:t>
            </a:r>
          </a:p>
        </p:txBody>
      </p:sp>
    </p:spTree>
    <p:extLst>
      <p:ext uri="{BB962C8B-B14F-4D97-AF65-F5344CB8AC3E}">
        <p14:creationId xmlns:p14="http://schemas.microsoft.com/office/powerpoint/2010/main" val="2996939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4FE9-5847-A352-D8F8-53BE4E9627AC}"/>
              </a:ext>
            </a:extLst>
          </p:cNvPr>
          <p:cNvSpPr>
            <a:spLocks noGrp="1"/>
          </p:cNvSpPr>
          <p:nvPr>
            <p:ph type="title"/>
          </p:nvPr>
        </p:nvSpPr>
        <p:spPr/>
        <p:txBody>
          <a:bodyPr>
            <a:normAutofit fontScale="90000"/>
          </a:bodyPr>
          <a:lstStyle/>
          <a:p>
            <a:r>
              <a:rPr lang="en-IN" dirty="0"/>
              <a:t>Update File</a:t>
            </a:r>
          </a:p>
        </p:txBody>
      </p:sp>
      <p:sp>
        <p:nvSpPr>
          <p:cNvPr id="3" name="Text Placeholder 2">
            <a:extLst>
              <a:ext uri="{FF2B5EF4-FFF2-40B4-BE49-F238E27FC236}">
                <a16:creationId xmlns:a16="http://schemas.microsoft.com/office/drawing/2014/main" id="{D42FBB26-97C9-F4BE-4AFC-06397F87CD9F}"/>
              </a:ext>
            </a:extLst>
          </p:cNvPr>
          <p:cNvSpPr>
            <a:spLocks noGrp="1"/>
          </p:cNvSpPr>
          <p:nvPr>
            <p:ph type="body" idx="1"/>
          </p:nvPr>
        </p:nvSpPr>
        <p:spPr/>
        <p:txBody>
          <a:bodyPr/>
          <a:lstStyle/>
          <a:p>
            <a:r>
              <a:rPr lang="en-US" sz="2000" dirty="0"/>
              <a:t>The </a:t>
            </a:r>
            <a:r>
              <a:rPr lang="en-US" sz="2000" dirty="0" err="1"/>
              <a:t>fs.appendFile</a:t>
            </a:r>
            <a:r>
              <a:rPr lang="en-US" sz="2000" dirty="0"/>
              <a:t>() method appends the specified content at the end of the specified file:</a:t>
            </a:r>
          </a:p>
          <a:p>
            <a:endParaRPr lang="en-US" dirty="0"/>
          </a:p>
          <a:p>
            <a:pPr marL="571500" lvl="1" indent="0">
              <a:buNone/>
            </a:pPr>
            <a:r>
              <a:rPr lang="en-US" sz="1800" dirty="0"/>
              <a:t>var fs = require('fs');</a:t>
            </a:r>
          </a:p>
          <a:p>
            <a:pPr marL="571500" lvl="1" indent="0">
              <a:buNone/>
            </a:pPr>
            <a:endParaRPr lang="en-US" sz="1800" dirty="0"/>
          </a:p>
          <a:p>
            <a:pPr marL="571500" lvl="1" indent="0">
              <a:buNone/>
            </a:pPr>
            <a:r>
              <a:rPr lang="en-US" sz="1800" dirty="0" err="1"/>
              <a:t>fs.appendFile</a:t>
            </a:r>
            <a:r>
              <a:rPr lang="en-US" sz="1800" dirty="0"/>
              <a:t>('mynewfile1.txt', ' This is my text.', function (err) {</a:t>
            </a:r>
          </a:p>
          <a:p>
            <a:pPr marL="571500" lvl="1" indent="0">
              <a:buNone/>
            </a:pPr>
            <a:r>
              <a:rPr lang="en-US" sz="1800" dirty="0"/>
              <a:t>  if (err) throw err;</a:t>
            </a:r>
          </a:p>
          <a:p>
            <a:pPr marL="571500" lvl="1" indent="0">
              <a:buNone/>
            </a:pPr>
            <a:r>
              <a:rPr lang="en-US" sz="1800" dirty="0"/>
              <a:t>  console.log('Updated!');</a:t>
            </a:r>
          </a:p>
          <a:p>
            <a:pPr marL="571500" lvl="1" indent="0">
              <a:buNone/>
            </a:pPr>
            <a:r>
              <a:rPr lang="en-US" sz="1800" dirty="0"/>
              <a:t>});</a:t>
            </a:r>
          </a:p>
          <a:p>
            <a:endParaRPr lang="en-IN" dirty="0"/>
          </a:p>
        </p:txBody>
      </p:sp>
    </p:spTree>
    <p:extLst>
      <p:ext uri="{BB962C8B-B14F-4D97-AF65-F5344CB8AC3E}">
        <p14:creationId xmlns:p14="http://schemas.microsoft.com/office/powerpoint/2010/main" val="3752575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9402-1467-A7F4-3D47-B68BFBEF0E67}"/>
              </a:ext>
            </a:extLst>
          </p:cNvPr>
          <p:cNvSpPr>
            <a:spLocks noGrp="1"/>
          </p:cNvSpPr>
          <p:nvPr>
            <p:ph type="title"/>
          </p:nvPr>
        </p:nvSpPr>
        <p:spPr/>
        <p:txBody>
          <a:bodyPr>
            <a:normAutofit fontScale="90000"/>
          </a:bodyPr>
          <a:lstStyle/>
          <a:p>
            <a:r>
              <a:rPr lang="en-IN" dirty="0"/>
              <a:t>Update File</a:t>
            </a:r>
          </a:p>
        </p:txBody>
      </p:sp>
      <p:sp>
        <p:nvSpPr>
          <p:cNvPr id="3" name="Text Placeholder 2">
            <a:extLst>
              <a:ext uri="{FF2B5EF4-FFF2-40B4-BE49-F238E27FC236}">
                <a16:creationId xmlns:a16="http://schemas.microsoft.com/office/drawing/2014/main" id="{9750B135-23C3-3148-5B31-3E8AECF3C5DB}"/>
              </a:ext>
            </a:extLst>
          </p:cNvPr>
          <p:cNvSpPr>
            <a:spLocks noGrp="1"/>
          </p:cNvSpPr>
          <p:nvPr>
            <p:ph type="body" idx="1"/>
          </p:nvPr>
        </p:nvSpPr>
        <p:spPr/>
        <p:txBody>
          <a:bodyPr/>
          <a:lstStyle/>
          <a:p>
            <a:r>
              <a:rPr lang="en-IN" sz="2000" dirty="0"/>
              <a:t>The </a:t>
            </a:r>
            <a:r>
              <a:rPr lang="en-IN" sz="2000" dirty="0" err="1"/>
              <a:t>fs.writeFile</a:t>
            </a:r>
            <a:r>
              <a:rPr lang="en-IN" sz="2000" dirty="0"/>
              <a:t>() method replaces the specified file and content:</a:t>
            </a:r>
          </a:p>
          <a:p>
            <a:endParaRPr lang="en-IN" dirty="0"/>
          </a:p>
          <a:p>
            <a:pPr marL="571500" lvl="1" indent="0">
              <a:buNone/>
            </a:pPr>
            <a:r>
              <a:rPr lang="en-IN" sz="1800" dirty="0"/>
              <a:t>var fs = require('fs');</a:t>
            </a:r>
          </a:p>
          <a:p>
            <a:pPr marL="571500" lvl="1" indent="0">
              <a:buNone/>
            </a:pPr>
            <a:endParaRPr lang="en-IN" sz="1800" dirty="0"/>
          </a:p>
          <a:p>
            <a:pPr marL="571500" lvl="1" indent="0">
              <a:buNone/>
            </a:pPr>
            <a:r>
              <a:rPr lang="en-IN" sz="1800" dirty="0" err="1"/>
              <a:t>fs.writeFile</a:t>
            </a:r>
            <a:r>
              <a:rPr lang="en-IN" sz="1800" dirty="0"/>
              <a:t>('mynewfile3.txt', 'This is my text', function (err) {</a:t>
            </a:r>
          </a:p>
          <a:p>
            <a:pPr marL="571500" lvl="1" indent="0">
              <a:buNone/>
            </a:pPr>
            <a:r>
              <a:rPr lang="en-IN" sz="1800" dirty="0"/>
              <a:t>  if (err) throw err;</a:t>
            </a:r>
          </a:p>
          <a:p>
            <a:pPr marL="571500" lvl="1" indent="0">
              <a:buNone/>
            </a:pPr>
            <a:r>
              <a:rPr lang="en-IN" sz="1800" dirty="0"/>
              <a:t>  console.log('Replaced!');</a:t>
            </a:r>
          </a:p>
          <a:p>
            <a:pPr marL="571500" lvl="1" indent="0">
              <a:buNone/>
            </a:pPr>
            <a:r>
              <a:rPr lang="en-IN" sz="1800" dirty="0"/>
              <a:t>});</a:t>
            </a:r>
          </a:p>
        </p:txBody>
      </p:sp>
    </p:spTree>
    <p:extLst>
      <p:ext uri="{BB962C8B-B14F-4D97-AF65-F5344CB8AC3E}">
        <p14:creationId xmlns:p14="http://schemas.microsoft.com/office/powerpoint/2010/main" val="2063768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9D91E-8ED1-DA56-88FC-7AAE5B436AA5}"/>
              </a:ext>
            </a:extLst>
          </p:cNvPr>
          <p:cNvSpPr>
            <a:spLocks noGrp="1"/>
          </p:cNvSpPr>
          <p:nvPr>
            <p:ph type="title"/>
          </p:nvPr>
        </p:nvSpPr>
        <p:spPr/>
        <p:txBody>
          <a:bodyPr>
            <a:normAutofit fontScale="90000"/>
          </a:bodyPr>
          <a:lstStyle/>
          <a:p>
            <a:r>
              <a:rPr lang="en-IN" dirty="0"/>
              <a:t>Delete File</a:t>
            </a:r>
          </a:p>
        </p:txBody>
      </p:sp>
      <p:sp>
        <p:nvSpPr>
          <p:cNvPr id="3" name="Text Placeholder 2">
            <a:extLst>
              <a:ext uri="{FF2B5EF4-FFF2-40B4-BE49-F238E27FC236}">
                <a16:creationId xmlns:a16="http://schemas.microsoft.com/office/drawing/2014/main" id="{86E95587-7472-E064-B2B6-A662FFAAA8E3}"/>
              </a:ext>
            </a:extLst>
          </p:cNvPr>
          <p:cNvSpPr>
            <a:spLocks noGrp="1"/>
          </p:cNvSpPr>
          <p:nvPr>
            <p:ph type="body" idx="1"/>
          </p:nvPr>
        </p:nvSpPr>
        <p:spPr/>
        <p:txBody>
          <a:bodyPr/>
          <a:lstStyle/>
          <a:p>
            <a:r>
              <a:rPr lang="en-IN" sz="2000" dirty="0"/>
              <a:t>The </a:t>
            </a:r>
            <a:r>
              <a:rPr lang="en-IN" sz="2000" dirty="0" err="1"/>
              <a:t>fs.unlink</a:t>
            </a:r>
            <a:r>
              <a:rPr lang="en-IN" sz="2000" dirty="0"/>
              <a:t>() method deletes the specified file:</a:t>
            </a:r>
          </a:p>
          <a:p>
            <a:endParaRPr lang="en-IN" dirty="0"/>
          </a:p>
          <a:p>
            <a:pPr marL="571500" lvl="1" indent="0">
              <a:buNone/>
            </a:pPr>
            <a:r>
              <a:rPr lang="en-IN" sz="1800" dirty="0"/>
              <a:t>var fs = require('fs');</a:t>
            </a:r>
          </a:p>
          <a:p>
            <a:pPr marL="571500" lvl="1" indent="0">
              <a:buNone/>
            </a:pPr>
            <a:endParaRPr lang="en-IN" sz="1800" dirty="0"/>
          </a:p>
          <a:p>
            <a:pPr marL="571500" lvl="1" indent="0">
              <a:buNone/>
            </a:pPr>
            <a:r>
              <a:rPr lang="en-IN" sz="1800" dirty="0" err="1"/>
              <a:t>fs.unlink</a:t>
            </a:r>
            <a:r>
              <a:rPr lang="en-IN" sz="1800" dirty="0"/>
              <a:t>('mynewfile2.txt', function (err) {</a:t>
            </a:r>
          </a:p>
          <a:p>
            <a:pPr marL="571500" lvl="1" indent="0">
              <a:buNone/>
            </a:pPr>
            <a:r>
              <a:rPr lang="en-IN" sz="1800" dirty="0"/>
              <a:t>  if (err) throw err;</a:t>
            </a:r>
          </a:p>
          <a:p>
            <a:pPr marL="571500" lvl="1" indent="0">
              <a:buNone/>
            </a:pPr>
            <a:r>
              <a:rPr lang="en-IN" sz="1800" dirty="0"/>
              <a:t>  console.log('File deleted!');</a:t>
            </a:r>
          </a:p>
          <a:p>
            <a:pPr marL="571500" lvl="1" indent="0">
              <a:buNone/>
            </a:pPr>
            <a:r>
              <a:rPr lang="en-IN" sz="1800" dirty="0"/>
              <a:t>});</a:t>
            </a:r>
          </a:p>
        </p:txBody>
      </p:sp>
    </p:spTree>
    <p:extLst>
      <p:ext uri="{BB962C8B-B14F-4D97-AF65-F5344CB8AC3E}">
        <p14:creationId xmlns:p14="http://schemas.microsoft.com/office/powerpoint/2010/main" val="11302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0B33-321B-13C1-549A-5F33A2E9C98C}"/>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3750B2F9-ADAC-834C-A689-1A24CCC9140A}"/>
              </a:ext>
            </a:extLst>
          </p:cNvPr>
          <p:cNvSpPr>
            <a:spLocks noGrp="1"/>
          </p:cNvSpPr>
          <p:nvPr>
            <p:ph type="body" idx="1"/>
          </p:nvPr>
        </p:nvSpPr>
        <p:spPr/>
        <p:txBody>
          <a:bodyPr/>
          <a:lstStyle/>
          <a:p>
            <a:r>
              <a:rPr lang="en-IN" sz="2000" dirty="0"/>
              <a:t>The </a:t>
            </a:r>
            <a:r>
              <a:rPr lang="en-IN" sz="2000" dirty="0" err="1"/>
              <a:t>fs.rename</a:t>
            </a:r>
            <a:r>
              <a:rPr lang="en-IN" sz="2000" dirty="0"/>
              <a:t>() method renames the specified file:</a:t>
            </a:r>
          </a:p>
          <a:p>
            <a:endParaRPr lang="en-IN" dirty="0"/>
          </a:p>
          <a:p>
            <a:pPr marL="571500" lvl="1" indent="0">
              <a:buNone/>
            </a:pPr>
            <a:r>
              <a:rPr lang="en-IN" sz="1800" dirty="0"/>
              <a:t>var fs = require('fs');</a:t>
            </a:r>
          </a:p>
          <a:p>
            <a:pPr marL="571500" lvl="1" indent="0">
              <a:buNone/>
            </a:pPr>
            <a:endParaRPr lang="en-IN" sz="1800" dirty="0"/>
          </a:p>
          <a:p>
            <a:pPr marL="571500" lvl="1" indent="0">
              <a:buNone/>
            </a:pPr>
            <a:r>
              <a:rPr lang="en-IN" sz="1800" dirty="0" err="1"/>
              <a:t>fs.rename</a:t>
            </a:r>
            <a:r>
              <a:rPr lang="en-IN" sz="1800" dirty="0"/>
              <a:t>('mynewfile1.txt', 'myrenamedfile.txt', function (err) {</a:t>
            </a:r>
          </a:p>
          <a:p>
            <a:pPr marL="571500" lvl="1" indent="0">
              <a:buNone/>
            </a:pPr>
            <a:r>
              <a:rPr lang="en-IN" sz="1800" dirty="0"/>
              <a:t>  if (err) throw err;</a:t>
            </a:r>
          </a:p>
          <a:p>
            <a:pPr marL="571500" lvl="1" indent="0">
              <a:buNone/>
            </a:pPr>
            <a:r>
              <a:rPr lang="en-IN" sz="1800" dirty="0"/>
              <a:t>  console.log('File Renamed!');</a:t>
            </a:r>
          </a:p>
          <a:p>
            <a:pPr marL="571500" lvl="1" indent="0">
              <a:buNone/>
            </a:pPr>
            <a:r>
              <a:rPr lang="en-IN" sz="1800" dirty="0"/>
              <a:t>});</a:t>
            </a:r>
          </a:p>
        </p:txBody>
      </p:sp>
    </p:spTree>
    <p:extLst>
      <p:ext uri="{BB962C8B-B14F-4D97-AF65-F5344CB8AC3E}">
        <p14:creationId xmlns:p14="http://schemas.microsoft.com/office/powerpoint/2010/main" val="1500930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EB0D-816E-F5AB-E048-8C00718209DB}"/>
              </a:ext>
            </a:extLst>
          </p:cNvPr>
          <p:cNvSpPr>
            <a:spLocks noGrp="1"/>
          </p:cNvSpPr>
          <p:nvPr>
            <p:ph type="title"/>
          </p:nvPr>
        </p:nvSpPr>
        <p:spPr/>
        <p:txBody>
          <a:bodyPr>
            <a:normAutofit fontScale="90000"/>
          </a:bodyPr>
          <a:lstStyle/>
          <a:p>
            <a:r>
              <a:rPr lang="en-IN" dirty="0"/>
              <a:t>Debugging</a:t>
            </a:r>
          </a:p>
        </p:txBody>
      </p:sp>
      <p:sp>
        <p:nvSpPr>
          <p:cNvPr id="3" name="Text Placeholder 2">
            <a:extLst>
              <a:ext uri="{FF2B5EF4-FFF2-40B4-BE49-F238E27FC236}">
                <a16:creationId xmlns:a16="http://schemas.microsoft.com/office/drawing/2014/main" id="{BD9265BB-1F08-152D-0094-4BD186A48336}"/>
              </a:ext>
            </a:extLst>
          </p:cNvPr>
          <p:cNvSpPr>
            <a:spLocks noGrp="1"/>
          </p:cNvSpPr>
          <p:nvPr>
            <p:ph type="body" idx="1"/>
          </p:nvPr>
        </p:nvSpPr>
        <p:spPr/>
        <p:txBody>
          <a:bodyPr/>
          <a:lstStyle/>
          <a:p>
            <a:r>
              <a:rPr lang="en-US" dirty="0"/>
              <a:t>Debugging in Node.js refers to the process of </a:t>
            </a:r>
            <a:r>
              <a:rPr lang="en-US" b="1" dirty="0"/>
              <a:t>identifying</a:t>
            </a:r>
            <a:r>
              <a:rPr lang="en-US" dirty="0"/>
              <a:t> and </a:t>
            </a:r>
            <a:r>
              <a:rPr lang="en-US" b="1" dirty="0"/>
              <a:t>fixing issues</a:t>
            </a:r>
            <a:r>
              <a:rPr lang="en-US" dirty="0"/>
              <a:t>, </a:t>
            </a:r>
            <a:r>
              <a:rPr lang="en-US" b="1" dirty="0"/>
              <a:t>errors</a:t>
            </a:r>
            <a:r>
              <a:rPr lang="en-US" dirty="0"/>
              <a:t>, and </a:t>
            </a:r>
            <a:r>
              <a:rPr lang="en-US" b="1" dirty="0"/>
              <a:t>unexpected behaviors </a:t>
            </a:r>
            <a:r>
              <a:rPr lang="en-US" dirty="0"/>
              <a:t>in your Node.js applications. It involves inspecting and analyzing the code execution, variable values, and program flow to understand why the application is not functioning as expected.</a:t>
            </a:r>
          </a:p>
          <a:p>
            <a:endParaRPr lang="en-US" dirty="0"/>
          </a:p>
          <a:p>
            <a:pPr marL="114300" indent="0">
              <a:buNone/>
            </a:pPr>
            <a:r>
              <a:rPr lang="en-US" dirty="0"/>
              <a:t>Common reasons for debugging in Node.js include:</a:t>
            </a:r>
          </a:p>
          <a:p>
            <a:endParaRPr lang="en-US" dirty="0"/>
          </a:p>
          <a:p>
            <a:r>
              <a:rPr lang="en-US" b="1" dirty="0"/>
              <a:t>Identifying and fixing syntax errors</a:t>
            </a:r>
            <a:r>
              <a:rPr lang="en-US" dirty="0"/>
              <a:t>: Syntax errors prevent the code from running correctly, and debugging helps to locate and resolve these issues.</a:t>
            </a:r>
            <a:endParaRPr lang="en-IN" dirty="0"/>
          </a:p>
        </p:txBody>
      </p:sp>
    </p:spTree>
    <p:extLst>
      <p:ext uri="{BB962C8B-B14F-4D97-AF65-F5344CB8AC3E}">
        <p14:creationId xmlns:p14="http://schemas.microsoft.com/office/powerpoint/2010/main" val="92804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F0E7-93A5-A1BB-B312-52580DBBCE4A}"/>
              </a:ext>
            </a:extLst>
          </p:cNvPr>
          <p:cNvSpPr>
            <a:spLocks noGrp="1"/>
          </p:cNvSpPr>
          <p:nvPr>
            <p:ph type="title"/>
          </p:nvPr>
        </p:nvSpPr>
        <p:spPr/>
        <p:txBody>
          <a:bodyPr>
            <a:normAutofit fontScale="90000"/>
          </a:bodyPr>
          <a:lstStyle/>
          <a:p>
            <a:r>
              <a:rPr lang="en-IN" dirty="0" err="1"/>
              <a:t>NodeJs</a:t>
            </a:r>
            <a:endParaRPr lang="en-IN" dirty="0"/>
          </a:p>
        </p:txBody>
      </p:sp>
      <p:sp>
        <p:nvSpPr>
          <p:cNvPr id="3" name="Text Placeholder 2">
            <a:extLst>
              <a:ext uri="{FF2B5EF4-FFF2-40B4-BE49-F238E27FC236}">
                <a16:creationId xmlns:a16="http://schemas.microsoft.com/office/drawing/2014/main" id="{533E12A4-5959-3E1F-68B5-91F9AC82027F}"/>
              </a:ext>
            </a:extLst>
          </p:cNvPr>
          <p:cNvSpPr>
            <a:spLocks noGrp="1"/>
          </p:cNvSpPr>
          <p:nvPr>
            <p:ph type="body" idx="1"/>
          </p:nvPr>
        </p:nvSpPr>
        <p:spPr/>
        <p:txBody>
          <a:bodyPr/>
          <a:lstStyle/>
          <a:p>
            <a:r>
              <a:rPr lang="en-IN" dirty="0"/>
              <a:t>What is </a:t>
            </a:r>
            <a:r>
              <a:rPr lang="en-IN" dirty="0" err="1"/>
              <a:t>NodeJs</a:t>
            </a:r>
            <a:r>
              <a:rPr lang="en-IN" dirty="0"/>
              <a:t>?</a:t>
            </a:r>
          </a:p>
          <a:p>
            <a:endParaRPr lang="en-IN" dirty="0"/>
          </a:p>
        </p:txBody>
      </p:sp>
      <p:pic>
        <p:nvPicPr>
          <p:cNvPr id="5" name="Picture 4">
            <a:extLst>
              <a:ext uri="{FF2B5EF4-FFF2-40B4-BE49-F238E27FC236}">
                <a16:creationId xmlns:a16="http://schemas.microsoft.com/office/drawing/2014/main" id="{0BD16F53-88C9-952B-0316-F22E89A58956}"/>
              </a:ext>
            </a:extLst>
          </p:cNvPr>
          <p:cNvPicPr>
            <a:picLocks noChangeAspect="1"/>
          </p:cNvPicPr>
          <p:nvPr/>
        </p:nvPicPr>
        <p:blipFill>
          <a:blip r:embed="rId2"/>
          <a:stretch>
            <a:fillRect/>
          </a:stretch>
        </p:blipFill>
        <p:spPr>
          <a:xfrm>
            <a:off x="417653" y="1272460"/>
            <a:ext cx="8079321" cy="3642440"/>
          </a:xfrm>
          <a:prstGeom prst="rect">
            <a:avLst/>
          </a:prstGeom>
        </p:spPr>
      </p:pic>
    </p:spTree>
    <p:extLst>
      <p:ext uri="{BB962C8B-B14F-4D97-AF65-F5344CB8AC3E}">
        <p14:creationId xmlns:p14="http://schemas.microsoft.com/office/powerpoint/2010/main" val="561421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4086-853A-A550-3502-0295AB50A7BB}"/>
              </a:ext>
            </a:extLst>
          </p:cNvPr>
          <p:cNvSpPr>
            <a:spLocks noGrp="1"/>
          </p:cNvSpPr>
          <p:nvPr>
            <p:ph type="title"/>
          </p:nvPr>
        </p:nvSpPr>
        <p:spPr/>
        <p:txBody>
          <a:bodyPr>
            <a:normAutofit fontScale="90000"/>
          </a:bodyPr>
          <a:lstStyle/>
          <a:p>
            <a:r>
              <a:rPr lang="en-IN" dirty="0"/>
              <a:t>Debugging</a:t>
            </a:r>
          </a:p>
        </p:txBody>
      </p:sp>
      <p:sp>
        <p:nvSpPr>
          <p:cNvPr id="3" name="Text Placeholder 2">
            <a:extLst>
              <a:ext uri="{FF2B5EF4-FFF2-40B4-BE49-F238E27FC236}">
                <a16:creationId xmlns:a16="http://schemas.microsoft.com/office/drawing/2014/main" id="{042B41D5-A8E6-F1CC-6502-AD3CE1DF1D19}"/>
              </a:ext>
            </a:extLst>
          </p:cNvPr>
          <p:cNvSpPr>
            <a:spLocks noGrp="1"/>
          </p:cNvSpPr>
          <p:nvPr>
            <p:ph type="body" idx="1"/>
          </p:nvPr>
        </p:nvSpPr>
        <p:spPr/>
        <p:txBody>
          <a:bodyPr/>
          <a:lstStyle/>
          <a:p>
            <a:r>
              <a:rPr lang="en-US" b="1" dirty="0"/>
              <a:t>Finding logical errors</a:t>
            </a:r>
            <a:r>
              <a:rPr lang="en-US" dirty="0"/>
              <a:t>: Logical errors are bugs in the code that lead to incorrect results or undesired behavior. Debugging helps pinpoint the cause of such errors and allows developers to make corrections.</a:t>
            </a:r>
          </a:p>
          <a:p>
            <a:endParaRPr lang="en-US" dirty="0"/>
          </a:p>
          <a:p>
            <a:r>
              <a:rPr lang="en-US" b="1" dirty="0"/>
              <a:t>Understanding runtime behavior</a:t>
            </a:r>
            <a:r>
              <a:rPr lang="en-US" dirty="0"/>
              <a:t>: Debugging provides insights into how the code behaves during runtime, which helps in understanding complex control flows and the sequence of function calls.</a:t>
            </a:r>
          </a:p>
          <a:p>
            <a:endParaRPr lang="en-US" dirty="0"/>
          </a:p>
          <a:p>
            <a:r>
              <a:rPr lang="en-US" b="1" dirty="0"/>
              <a:t>Investigating exceptions and crashes</a:t>
            </a:r>
            <a:r>
              <a:rPr lang="en-US" dirty="0"/>
              <a:t>: When an unhandled exception occurs or the application crashes, debugging can help identify the root cause and fix the issue.</a:t>
            </a:r>
            <a:endParaRPr lang="en-IN" dirty="0"/>
          </a:p>
        </p:txBody>
      </p:sp>
    </p:spTree>
    <p:extLst>
      <p:ext uri="{BB962C8B-B14F-4D97-AF65-F5344CB8AC3E}">
        <p14:creationId xmlns:p14="http://schemas.microsoft.com/office/powerpoint/2010/main" val="1917873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78E5-69DB-B2D5-7E29-8288BFE66EDD}"/>
              </a:ext>
            </a:extLst>
          </p:cNvPr>
          <p:cNvSpPr>
            <a:spLocks noGrp="1"/>
          </p:cNvSpPr>
          <p:nvPr>
            <p:ph type="title"/>
          </p:nvPr>
        </p:nvSpPr>
        <p:spPr/>
        <p:txBody>
          <a:bodyPr>
            <a:normAutofit fontScale="90000"/>
          </a:bodyPr>
          <a:lstStyle/>
          <a:p>
            <a:r>
              <a:rPr lang="en-IN" dirty="0"/>
              <a:t>Debugging</a:t>
            </a:r>
          </a:p>
        </p:txBody>
      </p:sp>
      <p:sp>
        <p:nvSpPr>
          <p:cNvPr id="3" name="Text Placeholder 2">
            <a:extLst>
              <a:ext uri="{FF2B5EF4-FFF2-40B4-BE49-F238E27FC236}">
                <a16:creationId xmlns:a16="http://schemas.microsoft.com/office/drawing/2014/main" id="{906232D1-32F9-6F45-E727-90ED5E3C7E95}"/>
              </a:ext>
            </a:extLst>
          </p:cNvPr>
          <p:cNvSpPr>
            <a:spLocks noGrp="1"/>
          </p:cNvSpPr>
          <p:nvPr>
            <p:ph type="body" idx="1"/>
          </p:nvPr>
        </p:nvSpPr>
        <p:spPr/>
        <p:txBody>
          <a:bodyPr/>
          <a:lstStyle/>
          <a:p>
            <a:r>
              <a:rPr lang="en-US" b="1" dirty="0"/>
              <a:t>Inspecting variable values:</a:t>
            </a:r>
            <a:r>
              <a:rPr lang="en-US" dirty="0"/>
              <a:t> During debugging, you can inspect the values of variables at different points in the code, helping you understand why certain conditions are met or not met.</a:t>
            </a:r>
          </a:p>
          <a:p>
            <a:endParaRPr lang="en-US" dirty="0"/>
          </a:p>
          <a:p>
            <a:r>
              <a:rPr lang="en-US" b="1" dirty="0"/>
              <a:t>Stepping through the code:</a:t>
            </a:r>
            <a:r>
              <a:rPr lang="en-US" dirty="0"/>
              <a:t> Debugging allows developers to execute the code line-by-line or step-by-step, making it easier to understand the flow of execution and identify where issues occur.</a:t>
            </a:r>
            <a:endParaRPr lang="en-IN" dirty="0"/>
          </a:p>
        </p:txBody>
      </p:sp>
    </p:spTree>
    <p:extLst>
      <p:ext uri="{BB962C8B-B14F-4D97-AF65-F5344CB8AC3E}">
        <p14:creationId xmlns:p14="http://schemas.microsoft.com/office/powerpoint/2010/main" val="4099195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BF3A-EFC1-B512-7FFF-A4CA7BAA9CDD}"/>
              </a:ext>
            </a:extLst>
          </p:cNvPr>
          <p:cNvSpPr>
            <a:spLocks noGrp="1"/>
          </p:cNvSpPr>
          <p:nvPr>
            <p:ph type="title"/>
          </p:nvPr>
        </p:nvSpPr>
        <p:spPr/>
        <p:txBody>
          <a:bodyPr>
            <a:normAutofit fontScale="90000"/>
          </a:bodyPr>
          <a:lstStyle/>
          <a:p>
            <a:r>
              <a:rPr lang="en-IN" dirty="0"/>
              <a:t>Debugging</a:t>
            </a:r>
          </a:p>
        </p:txBody>
      </p:sp>
      <p:sp>
        <p:nvSpPr>
          <p:cNvPr id="3" name="Text Placeholder 2">
            <a:extLst>
              <a:ext uri="{FF2B5EF4-FFF2-40B4-BE49-F238E27FC236}">
                <a16:creationId xmlns:a16="http://schemas.microsoft.com/office/drawing/2014/main" id="{8EC1FA62-6C4B-C6C2-1F7A-24ED6EB5E659}"/>
              </a:ext>
            </a:extLst>
          </p:cNvPr>
          <p:cNvSpPr>
            <a:spLocks noGrp="1"/>
          </p:cNvSpPr>
          <p:nvPr>
            <p:ph type="body" idx="1"/>
          </p:nvPr>
        </p:nvSpPr>
        <p:spPr/>
        <p:txBody>
          <a:bodyPr>
            <a:normAutofit lnSpcReduction="10000"/>
          </a:bodyPr>
          <a:lstStyle/>
          <a:p>
            <a:r>
              <a:rPr lang="en-US" dirty="0"/>
              <a:t>Node.js provides several tools and techniques for debugging, including:</a:t>
            </a:r>
          </a:p>
          <a:p>
            <a:endParaRPr lang="en-US" dirty="0"/>
          </a:p>
          <a:p>
            <a:r>
              <a:rPr lang="en-US" b="1" dirty="0"/>
              <a:t>Console.log() statements</a:t>
            </a:r>
            <a:r>
              <a:rPr lang="en-US" dirty="0"/>
              <a:t>: Simple console.log() statements can be used to print values to the console and observe the flow of execution.</a:t>
            </a:r>
          </a:p>
          <a:p>
            <a:endParaRPr lang="en-US" dirty="0"/>
          </a:p>
          <a:p>
            <a:r>
              <a:rPr lang="en-US" b="1" dirty="0"/>
              <a:t>Node.js Inspector</a:t>
            </a:r>
            <a:r>
              <a:rPr lang="en-US" dirty="0"/>
              <a:t>: The Node.js Inspector allows you to debug Node.js applications using Chrome Developer Tools. It enables you to set breakpoints, inspect variables, and step through code.</a:t>
            </a:r>
          </a:p>
          <a:p>
            <a:endParaRPr lang="en-US" dirty="0"/>
          </a:p>
          <a:p>
            <a:r>
              <a:rPr lang="en-IN" b="1" dirty="0"/>
              <a:t>Visual Studio Code (VS Code) Debugger</a:t>
            </a:r>
            <a:r>
              <a:rPr lang="en-IN" dirty="0"/>
              <a:t>: VS Code offers built-in support for Node.js debugging, providing a user-friendly interface to set breakpoints, inspect variables, and control the execution flow.</a:t>
            </a:r>
          </a:p>
        </p:txBody>
      </p:sp>
    </p:spTree>
    <p:extLst>
      <p:ext uri="{BB962C8B-B14F-4D97-AF65-F5344CB8AC3E}">
        <p14:creationId xmlns:p14="http://schemas.microsoft.com/office/powerpoint/2010/main" val="3764163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C657-6BD8-D606-C1CC-8D92EED71E63}"/>
              </a:ext>
            </a:extLst>
          </p:cNvPr>
          <p:cNvSpPr>
            <a:spLocks noGrp="1"/>
          </p:cNvSpPr>
          <p:nvPr>
            <p:ph type="title"/>
          </p:nvPr>
        </p:nvSpPr>
        <p:spPr/>
        <p:txBody>
          <a:bodyPr>
            <a:normAutofit fontScale="90000"/>
          </a:bodyPr>
          <a:lstStyle/>
          <a:p>
            <a:r>
              <a:rPr lang="en-IN" dirty="0"/>
              <a:t>Debugging</a:t>
            </a:r>
          </a:p>
        </p:txBody>
      </p:sp>
      <p:sp>
        <p:nvSpPr>
          <p:cNvPr id="3" name="Text Placeholder 2">
            <a:extLst>
              <a:ext uri="{FF2B5EF4-FFF2-40B4-BE49-F238E27FC236}">
                <a16:creationId xmlns:a16="http://schemas.microsoft.com/office/drawing/2014/main" id="{E4845E6E-B925-C0FE-D53F-8B2DA78D93C8}"/>
              </a:ext>
            </a:extLst>
          </p:cNvPr>
          <p:cNvSpPr>
            <a:spLocks noGrp="1"/>
          </p:cNvSpPr>
          <p:nvPr>
            <p:ph type="body" idx="1"/>
          </p:nvPr>
        </p:nvSpPr>
        <p:spPr/>
        <p:txBody>
          <a:bodyPr/>
          <a:lstStyle/>
          <a:p>
            <a:r>
              <a:rPr lang="en-US" b="1" dirty="0"/>
              <a:t>Command-line debugging</a:t>
            </a:r>
            <a:r>
              <a:rPr lang="en-US" dirty="0"/>
              <a:t>: Node.js supports debugging using the --inspect flag, allowing developers to connect a debugger like Chrome </a:t>
            </a:r>
            <a:r>
              <a:rPr lang="en-US" dirty="0" err="1"/>
              <a:t>DevTools</a:t>
            </a:r>
            <a:r>
              <a:rPr lang="en-US" dirty="0"/>
              <a:t> or Visual Studio Code to the application.</a:t>
            </a:r>
          </a:p>
          <a:p>
            <a:endParaRPr lang="en-US" dirty="0"/>
          </a:p>
          <a:p>
            <a:r>
              <a:rPr lang="en-US" b="1" dirty="0"/>
              <a:t>Third-party debugging tools</a:t>
            </a:r>
            <a:r>
              <a:rPr lang="en-US" dirty="0"/>
              <a:t>: There are also third-party tools like NDB that provide an improved debugging experience with additional features.</a:t>
            </a:r>
          </a:p>
          <a:p>
            <a:endParaRPr lang="en-US" dirty="0"/>
          </a:p>
          <a:p>
            <a:r>
              <a:rPr lang="en-US" dirty="0"/>
              <a:t>Overall, debugging is a crucial skill for developers to identify and fix issues in Node.js applications, ensuring they work as intended and deliver a smooth user experience.</a:t>
            </a:r>
            <a:endParaRPr lang="en-IN" dirty="0"/>
          </a:p>
        </p:txBody>
      </p:sp>
    </p:spTree>
    <p:extLst>
      <p:ext uri="{BB962C8B-B14F-4D97-AF65-F5344CB8AC3E}">
        <p14:creationId xmlns:p14="http://schemas.microsoft.com/office/powerpoint/2010/main" val="3470764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4ADA-AFF8-B190-6BE2-B405FB0CD2EB}"/>
              </a:ext>
            </a:extLst>
          </p:cNvPr>
          <p:cNvSpPr>
            <a:spLocks noGrp="1"/>
          </p:cNvSpPr>
          <p:nvPr>
            <p:ph type="title"/>
          </p:nvPr>
        </p:nvSpPr>
        <p:spPr/>
        <p:txBody>
          <a:bodyPr>
            <a:normAutofit fontScale="90000"/>
          </a:bodyPr>
          <a:lstStyle/>
          <a:p>
            <a:r>
              <a:rPr lang="en-IN" dirty="0"/>
              <a:t>Events</a:t>
            </a:r>
          </a:p>
        </p:txBody>
      </p:sp>
      <p:sp>
        <p:nvSpPr>
          <p:cNvPr id="3" name="Text Placeholder 2">
            <a:extLst>
              <a:ext uri="{FF2B5EF4-FFF2-40B4-BE49-F238E27FC236}">
                <a16:creationId xmlns:a16="http://schemas.microsoft.com/office/drawing/2014/main" id="{46B0B2B0-DDAE-8121-ECAB-81A366CF05D9}"/>
              </a:ext>
            </a:extLst>
          </p:cNvPr>
          <p:cNvSpPr>
            <a:spLocks noGrp="1"/>
          </p:cNvSpPr>
          <p:nvPr>
            <p:ph type="body" idx="1"/>
          </p:nvPr>
        </p:nvSpPr>
        <p:spPr/>
        <p:txBody>
          <a:bodyPr/>
          <a:lstStyle/>
          <a:p>
            <a:r>
              <a:rPr lang="en-US" b="1" dirty="0"/>
              <a:t>Events</a:t>
            </a:r>
            <a:r>
              <a:rPr lang="en-US" dirty="0"/>
              <a:t> in Node.js are a </a:t>
            </a:r>
            <a:r>
              <a:rPr lang="en-US" b="1" dirty="0"/>
              <a:t>mechanism</a:t>
            </a:r>
            <a:r>
              <a:rPr lang="en-US" dirty="0"/>
              <a:t> for </a:t>
            </a:r>
            <a:r>
              <a:rPr lang="en-US" b="1" dirty="0"/>
              <a:t>handling</a:t>
            </a:r>
            <a:r>
              <a:rPr lang="en-US" dirty="0"/>
              <a:t> and </a:t>
            </a:r>
            <a:r>
              <a:rPr lang="en-US" b="1" dirty="0"/>
              <a:t>responding</a:t>
            </a:r>
            <a:r>
              <a:rPr lang="en-US" dirty="0"/>
              <a:t> to </a:t>
            </a:r>
            <a:r>
              <a:rPr lang="en-US" b="1" dirty="0"/>
              <a:t>asynchronous</a:t>
            </a:r>
            <a:r>
              <a:rPr lang="en-US" dirty="0"/>
              <a:t> </a:t>
            </a:r>
            <a:r>
              <a:rPr lang="en-US" b="1" dirty="0"/>
              <a:t>actions</a:t>
            </a:r>
            <a:r>
              <a:rPr lang="en-US" dirty="0"/>
              <a:t> or </a:t>
            </a:r>
            <a:r>
              <a:rPr lang="en-US" b="1" dirty="0"/>
              <a:t>signals</a:t>
            </a:r>
            <a:r>
              <a:rPr lang="en-US" dirty="0"/>
              <a:t>. They allow different parts of the code to communicate and react to specific occurrences, such as a file being read, an HTTP request arriving, or a timer expiring. Node.js implements events using the </a:t>
            </a:r>
            <a:r>
              <a:rPr lang="en-US" dirty="0" err="1"/>
              <a:t>EventEmitter</a:t>
            </a:r>
            <a:r>
              <a:rPr lang="en-US" dirty="0"/>
              <a:t> class, which is a core module that provides an event-driven programming interface.</a:t>
            </a:r>
          </a:p>
          <a:p>
            <a:endParaRPr lang="en-US" dirty="0"/>
          </a:p>
          <a:p>
            <a:r>
              <a:rPr lang="en-US" dirty="0"/>
              <a:t>The </a:t>
            </a:r>
            <a:r>
              <a:rPr lang="en-US" b="1" dirty="0" err="1"/>
              <a:t>EventEmitter</a:t>
            </a:r>
            <a:r>
              <a:rPr lang="en-US" dirty="0"/>
              <a:t> class allows </a:t>
            </a:r>
            <a:r>
              <a:rPr lang="en-US" b="1" dirty="0"/>
              <a:t>objects</a:t>
            </a:r>
            <a:r>
              <a:rPr lang="en-US" dirty="0"/>
              <a:t> to </a:t>
            </a:r>
            <a:r>
              <a:rPr lang="en-US" b="1" dirty="0"/>
              <a:t>emit named events </a:t>
            </a:r>
            <a:r>
              <a:rPr lang="en-US" dirty="0"/>
              <a:t>and </a:t>
            </a:r>
            <a:r>
              <a:rPr lang="en-US" b="1" dirty="0"/>
              <a:t>register listeners </a:t>
            </a:r>
            <a:r>
              <a:rPr lang="en-US" dirty="0"/>
              <a:t>(callback functions) to </a:t>
            </a:r>
            <a:r>
              <a:rPr lang="en-US" b="1" dirty="0"/>
              <a:t>handle</a:t>
            </a:r>
            <a:r>
              <a:rPr lang="en-US" dirty="0"/>
              <a:t> those </a:t>
            </a:r>
            <a:r>
              <a:rPr lang="en-US" b="1" dirty="0"/>
              <a:t>events</a:t>
            </a:r>
            <a:r>
              <a:rPr lang="en-US" dirty="0"/>
              <a:t>. When an event is </a:t>
            </a:r>
            <a:r>
              <a:rPr lang="en-US" b="1" dirty="0"/>
              <a:t>emitted</a:t>
            </a:r>
            <a:r>
              <a:rPr lang="en-US" dirty="0"/>
              <a:t>, all </a:t>
            </a:r>
            <a:r>
              <a:rPr lang="en-US" b="1" dirty="0"/>
              <a:t>registered listeners </a:t>
            </a:r>
            <a:r>
              <a:rPr lang="en-US" dirty="0"/>
              <a:t>for that event are </a:t>
            </a:r>
            <a:r>
              <a:rPr lang="en-US" b="1" dirty="0"/>
              <a:t>invoked</a:t>
            </a:r>
            <a:r>
              <a:rPr lang="en-US" dirty="0"/>
              <a:t> in the order they were registered.</a:t>
            </a:r>
            <a:endParaRPr lang="en-IN" dirty="0"/>
          </a:p>
        </p:txBody>
      </p:sp>
    </p:spTree>
    <p:extLst>
      <p:ext uri="{BB962C8B-B14F-4D97-AF65-F5344CB8AC3E}">
        <p14:creationId xmlns:p14="http://schemas.microsoft.com/office/powerpoint/2010/main" val="1621537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FCBD-9689-ACBC-9947-380FDABFA28E}"/>
              </a:ext>
            </a:extLst>
          </p:cNvPr>
          <p:cNvSpPr>
            <a:spLocks noGrp="1"/>
          </p:cNvSpPr>
          <p:nvPr>
            <p:ph type="title"/>
          </p:nvPr>
        </p:nvSpPr>
        <p:spPr/>
        <p:txBody>
          <a:bodyPr>
            <a:normAutofit fontScale="90000"/>
          </a:bodyPr>
          <a:lstStyle/>
          <a:p>
            <a:r>
              <a:rPr lang="en-IN" dirty="0"/>
              <a:t>Events</a:t>
            </a:r>
          </a:p>
        </p:txBody>
      </p:sp>
      <p:sp>
        <p:nvSpPr>
          <p:cNvPr id="3" name="Text Placeholder 2">
            <a:extLst>
              <a:ext uri="{FF2B5EF4-FFF2-40B4-BE49-F238E27FC236}">
                <a16:creationId xmlns:a16="http://schemas.microsoft.com/office/drawing/2014/main" id="{BD19593F-A98C-E693-3D5C-D7345A60742C}"/>
              </a:ext>
            </a:extLst>
          </p:cNvPr>
          <p:cNvSpPr>
            <a:spLocks noGrp="1"/>
          </p:cNvSpPr>
          <p:nvPr>
            <p:ph type="body" idx="1"/>
          </p:nvPr>
        </p:nvSpPr>
        <p:spPr/>
        <p:txBody>
          <a:bodyPr>
            <a:normAutofit lnSpcReduction="10000"/>
          </a:bodyPr>
          <a:lstStyle/>
          <a:p>
            <a:pPr marL="114300" indent="0">
              <a:buNone/>
            </a:pPr>
            <a:r>
              <a:rPr lang="en-IN" dirty="0" err="1"/>
              <a:t>const</a:t>
            </a:r>
            <a:r>
              <a:rPr lang="en-IN" dirty="0"/>
              <a:t> </a:t>
            </a:r>
            <a:r>
              <a:rPr lang="en-IN" dirty="0" err="1"/>
              <a:t>EventEmitter</a:t>
            </a:r>
            <a:r>
              <a:rPr lang="en-IN" dirty="0"/>
              <a:t> = require('events');</a:t>
            </a:r>
          </a:p>
          <a:p>
            <a:pPr marL="114300" indent="0">
              <a:buNone/>
            </a:pPr>
            <a:endParaRPr lang="en-IN" dirty="0"/>
          </a:p>
          <a:p>
            <a:pPr marL="114300" indent="0">
              <a:buNone/>
            </a:pPr>
            <a:r>
              <a:rPr lang="en-IN" dirty="0"/>
              <a:t>// Create a new </a:t>
            </a:r>
            <a:r>
              <a:rPr lang="en-IN" dirty="0" err="1"/>
              <a:t>EventEmitter</a:t>
            </a:r>
            <a:r>
              <a:rPr lang="en-IN" dirty="0"/>
              <a:t> instance</a:t>
            </a:r>
          </a:p>
          <a:p>
            <a:pPr marL="114300" indent="0">
              <a:buNone/>
            </a:pPr>
            <a:r>
              <a:rPr lang="en-IN" dirty="0" err="1"/>
              <a:t>const</a:t>
            </a:r>
            <a:r>
              <a:rPr lang="en-IN" dirty="0"/>
              <a:t> </a:t>
            </a:r>
            <a:r>
              <a:rPr lang="en-IN" dirty="0" err="1"/>
              <a:t>myEmitter</a:t>
            </a:r>
            <a:r>
              <a:rPr lang="en-IN" dirty="0"/>
              <a:t> = new </a:t>
            </a:r>
            <a:r>
              <a:rPr lang="en-IN" dirty="0" err="1"/>
              <a:t>EventEmitter</a:t>
            </a:r>
            <a:r>
              <a:rPr lang="en-IN" dirty="0"/>
              <a:t>();</a:t>
            </a:r>
          </a:p>
          <a:p>
            <a:pPr marL="114300" indent="0">
              <a:buNone/>
            </a:pPr>
            <a:endParaRPr lang="en-IN" dirty="0"/>
          </a:p>
          <a:p>
            <a:pPr marL="114300" indent="0">
              <a:buNone/>
            </a:pPr>
            <a:r>
              <a:rPr lang="en-IN" dirty="0"/>
              <a:t>// Register a listener for the 'greet' event</a:t>
            </a:r>
          </a:p>
          <a:p>
            <a:pPr marL="114300" indent="0">
              <a:buNone/>
            </a:pPr>
            <a:r>
              <a:rPr lang="en-IN" dirty="0" err="1"/>
              <a:t>myEmitter.on</a:t>
            </a:r>
            <a:r>
              <a:rPr lang="en-IN" dirty="0"/>
              <a:t>('greet', (name) =&gt; {</a:t>
            </a:r>
          </a:p>
          <a:p>
            <a:pPr marL="114300" indent="0">
              <a:buNone/>
            </a:pPr>
            <a:r>
              <a:rPr lang="en-IN" dirty="0"/>
              <a:t>  console.log(`Hello, ${name}!`);</a:t>
            </a:r>
          </a:p>
          <a:p>
            <a:pPr marL="114300" indent="0">
              <a:buNone/>
            </a:pPr>
            <a:r>
              <a:rPr lang="en-IN" dirty="0"/>
              <a:t>});</a:t>
            </a:r>
          </a:p>
          <a:p>
            <a:pPr marL="114300" indent="0">
              <a:buNone/>
            </a:pPr>
            <a:endParaRPr lang="en-IN" dirty="0"/>
          </a:p>
          <a:p>
            <a:pPr marL="114300" indent="0">
              <a:buNone/>
            </a:pPr>
            <a:r>
              <a:rPr lang="en-IN" dirty="0"/>
              <a:t>// Emit the 'greet' event</a:t>
            </a:r>
          </a:p>
          <a:p>
            <a:pPr marL="114300" indent="0">
              <a:buNone/>
            </a:pPr>
            <a:r>
              <a:rPr lang="en-IN" dirty="0" err="1"/>
              <a:t>myEmitter.emit</a:t>
            </a:r>
            <a:r>
              <a:rPr lang="en-IN" dirty="0"/>
              <a:t>('greet', 'John');</a:t>
            </a:r>
          </a:p>
          <a:p>
            <a:endParaRPr lang="en-IN" dirty="0"/>
          </a:p>
        </p:txBody>
      </p:sp>
    </p:spTree>
    <p:extLst>
      <p:ext uri="{BB962C8B-B14F-4D97-AF65-F5344CB8AC3E}">
        <p14:creationId xmlns:p14="http://schemas.microsoft.com/office/powerpoint/2010/main" val="2281971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71754-D09B-1C31-0DB7-C1AC900C2810}"/>
              </a:ext>
            </a:extLst>
          </p:cNvPr>
          <p:cNvSpPr>
            <a:spLocks noGrp="1"/>
          </p:cNvSpPr>
          <p:nvPr>
            <p:ph type="title"/>
          </p:nvPr>
        </p:nvSpPr>
        <p:spPr/>
        <p:txBody>
          <a:bodyPr>
            <a:normAutofit fontScale="90000"/>
          </a:bodyPr>
          <a:lstStyle/>
          <a:p>
            <a:r>
              <a:rPr lang="en-IN" dirty="0"/>
              <a:t>Event loop</a:t>
            </a:r>
          </a:p>
        </p:txBody>
      </p:sp>
      <p:sp>
        <p:nvSpPr>
          <p:cNvPr id="3" name="Text Placeholder 2">
            <a:extLst>
              <a:ext uri="{FF2B5EF4-FFF2-40B4-BE49-F238E27FC236}">
                <a16:creationId xmlns:a16="http://schemas.microsoft.com/office/drawing/2014/main" id="{7CEDF9CC-CC3B-3B5D-52AE-CD14FDBDAC03}"/>
              </a:ext>
            </a:extLst>
          </p:cNvPr>
          <p:cNvSpPr>
            <a:spLocks noGrp="1"/>
          </p:cNvSpPr>
          <p:nvPr>
            <p:ph type="body" idx="1"/>
          </p:nvPr>
        </p:nvSpPr>
        <p:spPr/>
        <p:txBody>
          <a:bodyPr/>
          <a:lstStyle/>
          <a:p>
            <a:r>
              <a:rPr lang="en-US" dirty="0"/>
              <a:t>The event loop is the </a:t>
            </a:r>
            <a:r>
              <a:rPr lang="en-US" b="1" dirty="0"/>
              <a:t>heart</a:t>
            </a:r>
            <a:r>
              <a:rPr lang="en-US" dirty="0"/>
              <a:t> of Node.js, responsible for </a:t>
            </a:r>
            <a:r>
              <a:rPr lang="en-US" b="1" dirty="0"/>
              <a:t>handling</a:t>
            </a:r>
            <a:r>
              <a:rPr lang="en-US" dirty="0"/>
              <a:t> all </a:t>
            </a:r>
            <a:r>
              <a:rPr lang="en-US" b="1" dirty="0"/>
              <a:t>I/O</a:t>
            </a:r>
            <a:r>
              <a:rPr lang="en-US" dirty="0"/>
              <a:t> </a:t>
            </a:r>
            <a:r>
              <a:rPr lang="en-US" b="1" dirty="0"/>
              <a:t>operations</a:t>
            </a:r>
            <a:r>
              <a:rPr lang="en-US" dirty="0"/>
              <a:t> and managing </a:t>
            </a:r>
            <a:r>
              <a:rPr lang="en-US" b="1" dirty="0"/>
              <a:t>asynchronous</a:t>
            </a:r>
            <a:r>
              <a:rPr lang="en-US" dirty="0"/>
              <a:t> events. It allows Node.js to </a:t>
            </a:r>
            <a:r>
              <a:rPr lang="en-US" b="1" dirty="0"/>
              <a:t>execute</a:t>
            </a:r>
            <a:r>
              <a:rPr lang="en-US" dirty="0"/>
              <a:t> </a:t>
            </a:r>
            <a:r>
              <a:rPr lang="en-US" b="1" dirty="0"/>
              <a:t>non-blocking code </a:t>
            </a:r>
            <a:r>
              <a:rPr lang="en-US" dirty="0"/>
              <a:t>efficiently, enabling it to handle </a:t>
            </a:r>
            <a:r>
              <a:rPr lang="en-US" b="1" dirty="0"/>
              <a:t>multiple</a:t>
            </a:r>
            <a:r>
              <a:rPr lang="en-US" dirty="0"/>
              <a:t> operations concurrently </a:t>
            </a:r>
            <a:r>
              <a:rPr lang="en-US" b="1" dirty="0"/>
              <a:t>without</a:t>
            </a:r>
            <a:r>
              <a:rPr lang="en-US" dirty="0"/>
              <a:t> getting </a:t>
            </a:r>
            <a:r>
              <a:rPr lang="en-US" b="1" dirty="0"/>
              <a:t>blocked</a:t>
            </a:r>
            <a:r>
              <a:rPr lang="en-US" dirty="0"/>
              <a:t>.</a:t>
            </a:r>
          </a:p>
          <a:p>
            <a:endParaRPr lang="en-US" dirty="0"/>
          </a:p>
          <a:p>
            <a:r>
              <a:rPr lang="en-US" dirty="0"/>
              <a:t>The event loop continually </a:t>
            </a:r>
            <a:r>
              <a:rPr lang="en-US" b="1" dirty="0"/>
              <a:t>checks</a:t>
            </a:r>
            <a:r>
              <a:rPr lang="en-US" dirty="0"/>
              <a:t> for </a:t>
            </a:r>
            <a:r>
              <a:rPr lang="en-US" b="1" dirty="0"/>
              <a:t>pending</a:t>
            </a:r>
            <a:r>
              <a:rPr lang="en-US" dirty="0"/>
              <a:t> events, such as I/O operations or timers, in a loop. When a pending event is detected, the associated callback function is added to the queue for execution. The event loop processes the callback queue in a single-threaded manner, executing the callbacks one by one in a non-blocking fashion.</a:t>
            </a:r>
            <a:endParaRPr lang="en-IN" dirty="0"/>
          </a:p>
        </p:txBody>
      </p:sp>
    </p:spTree>
    <p:extLst>
      <p:ext uri="{BB962C8B-B14F-4D97-AF65-F5344CB8AC3E}">
        <p14:creationId xmlns:p14="http://schemas.microsoft.com/office/powerpoint/2010/main" val="2023739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674F3-8A89-A242-734B-84CDE1D9F3BC}"/>
              </a:ext>
            </a:extLst>
          </p:cNvPr>
          <p:cNvSpPr>
            <a:spLocks noGrp="1"/>
          </p:cNvSpPr>
          <p:nvPr>
            <p:ph type="title"/>
          </p:nvPr>
        </p:nvSpPr>
        <p:spPr/>
        <p:txBody>
          <a:bodyPr>
            <a:normAutofit fontScale="90000"/>
          </a:bodyPr>
          <a:lstStyle/>
          <a:p>
            <a:r>
              <a:rPr lang="en-IN" dirty="0"/>
              <a:t>Event loop</a:t>
            </a:r>
          </a:p>
        </p:txBody>
      </p:sp>
      <p:sp>
        <p:nvSpPr>
          <p:cNvPr id="3" name="Text Placeholder 2">
            <a:extLst>
              <a:ext uri="{FF2B5EF4-FFF2-40B4-BE49-F238E27FC236}">
                <a16:creationId xmlns:a16="http://schemas.microsoft.com/office/drawing/2014/main" id="{4D06B3D2-0FA5-96CC-C9A0-133E34CD60A5}"/>
              </a:ext>
            </a:extLst>
          </p:cNvPr>
          <p:cNvSpPr>
            <a:spLocks noGrp="1"/>
          </p:cNvSpPr>
          <p:nvPr>
            <p:ph type="body" idx="1"/>
          </p:nvPr>
        </p:nvSpPr>
        <p:spPr/>
        <p:txBody>
          <a:bodyPr/>
          <a:lstStyle/>
          <a:p>
            <a:r>
              <a:rPr lang="en-US" dirty="0"/>
              <a:t>By using the event loop, Node.js can offload I/O operations to the underlying operating system and efficiently manage concurrent operations without the need for creating additional threads or processes for each request.</a:t>
            </a:r>
          </a:p>
          <a:p>
            <a:endParaRPr lang="en-US" dirty="0"/>
          </a:p>
          <a:p>
            <a:r>
              <a:rPr lang="en-US" dirty="0"/>
              <a:t>In summary, events and the event loop are fundamental concepts in Node.js that enable asynchronous, non-blocking I/O operations. Events, managed by the </a:t>
            </a:r>
            <a:r>
              <a:rPr lang="en-US" dirty="0" err="1"/>
              <a:t>EventEmitter</a:t>
            </a:r>
            <a:r>
              <a:rPr lang="en-US" dirty="0"/>
              <a:t> class, allow code to communicate and react to specific occurrences, while the event loop ensures that non-blocking operations are efficiently executed in a single-threaded manner, allowing Node.js to handle multiple concurrent requests effectively.</a:t>
            </a:r>
            <a:endParaRPr lang="en-IN" dirty="0"/>
          </a:p>
        </p:txBody>
      </p:sp>
    </p:spTree>
    <p:extLst>
      <p:ext uri="{BB962C8B-B14F-4D97-AF65-F5344CB8AC3E}">
        <p14:creationId xmlns:p14="http://schemas.microsoft.com/office/powerpoint/2010/main" val="1632155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8099-008A-E956-D6AC-0DC3A6D6E04E}"/>
              </a:ext>
            </a:extLst>
          </p:cNvPr>
          <p:cNvSpPr>
            <a:spLocks noGrp="1"/>
          </p:cNvSpPr>
          <p:nvPr>
            <p:ph type="title"/>
          </p:nvPr>
        </p:nvSpPr>
        <p:spPr/>
        <p:txBody>
          <a:bodyPr>
            <a:normAutofit fontScale="90000"/>
          </a:bodyPr>
          <a:lstStyle/>
          <a:p>
            <a:r>
              <a:rPr lang="en-IN" dirty="0"/>
              <a:t>Event loop</a:t>
            </a:r>
          </a:p>
        </p:txBody>
      </p:sp>
      <p:sp>
        <p:nvSpPr>
          <p:cNvPr id="3" name="Text Placeholder 2">
            <a:extLst>
              <a:ext uri="{FF2B5EF4-FFF2-40B4-BE49-F238E27FC236}">
                <a16:creationId xmlns:a16="http://schemas.microsoft.com/office/drawing/2014/main" id="{CC1772B9-0BAB-3CBD-C584-31D5838FACA5}"/>
              </a:ext>
            </a:extLst>
          </p:cNvPr>
          <p:cNvSpPr>
            <a:spLocks noGrp="1"/>
          </p:cNvSpPr>
          <p:nvPr>
            <p:ph type="body" idx="1"/>
          </p:nvPr>
        </p:nvSpPr>
        <p:spPr/>
        <p:txBody>
          <a:bodyPr/>
          <a:lstStyle/>
          <a:p>
            <a:endParaRPr lang="en-IN" dirty="0"/>
          </a:p>
        </p:txBody>
      </p:sp>
      <p:pic>
        <p:nvPicPr>
          <p:cNvPr id="9" name="Picture 8">
            <a:extLst>
              <a:ext uri="{FF2B5EF4-FFF2-40B4-BE49-F238E27FC236}">
                <a16:creationId xmlns:a16="http://schemas.microsoft.com/office/drawing/2014/main" id="{4E2E340A-73C5-6883-9C93-D2143D7643FF}"/>
              </a:ext>
            </a:extLst>
          </p:cNvPr>
          <p:cNvPicPr>
            <a:picLocks noChangeAspect="1"/>
          </p:cNvPicPr>
          <p:nvPr/>
        </p:nvPicPr>
        <p:blipFill>
          <a:blip r:embed="rId2"/>
          <a:stretch>
            <a:fillRect/>
          </a:stretch>
        </p:blipFill>
        <p:spPr>
          <a:xfrm>
            <a:off x="469135" y="1025445"/>
            <a:ext cx="6876545" cy="3858038"/>
          </a:xfrm>
          <a:prstGeom prst="rect">
            <a:avLst/>
          </a:prstGeom>
        </p:spPr>
      </p:pic>
    </p:spTree>
    <p:extLst>
      <p:ext uri="{BB962C8B-B14F-4D97-AF65-F5344CB8AC3E}">
        <p14:creationId xmlns:p14="http://schemas.microsoft.com/office/powerpoint/2010/main" val="3608206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E564C-9B4D-0A60-42CA-A28AE8B596A2}"/>
              </a:ext>
            </a:extLst>
          </p:cNvPr>
          <p:cNvSpPr>
            <a:spLocks noGrp="1"/>
          </p:cNvSpPr>
          <p:nvPr>
            <p:ph type="title"/>
          </p:nvPr>
        </p:nvSpPr>
        <p:spPr/>
        <p:txBody>
          <a:bodyPr>
            <a:normAutofit fontScale="90000"/>
          </a:bodyPr>
          <a:lstStyle/>
          <a:p>
            <a:r>
              <a:rPr lang="en-IN" dirty="0"/>
              <a:t>Timers</a:t>
            </a:r>
          </a:p>
        </p:txBody>
      </p:sp>
      <p:sp>
        <p:nvSpPr>
          <p:cNvPr id="3" name="Text Placeholder 2">
            <a:extLst>
              <a:ext uri="{FF2B5EF4-FFF2-40B4-BE49-F238E27FC236}">
                <a16:creationId xmlns:a16="http://schemas.microsoft.com/office/drawing/2014/main" id="{B968F005-39A6-6D94-6642-60E7DEE3AB26}"/>
              </a:ext>
            </a:extLst>
          </p:cNvPr>
          <p:cNvSpPr>
            <a:spLocks noGrp="1"/>
          </p:cNvSpPr>
          <p:nvPr>
            <p:ph type="body" idx="1"/>
          </p:nvPr>
        </p:nvSpPr>
        <p:spPr/>
        <p:txBody>
          <a:bodyPr>
            <a:normAutofit lnSpcReduction="10000"/>
          </a:bodyPr>
          <a:lstStyle/>
          <a:p>
            <a:r>
              <a:rPr lang="en-US" dirty="0"/>
              <a:t>In Node.js, timers are a set of functions and classes that allow you to schedule the execution of code at a </a:t>
            </a:r>
            <a:r>
              <a:rPr lang="en-US" b="1" dirty="0"/>
              <a:t>specified time </a:t>
            </a:r>
            <a:r>
              <a:rPr lang="en-US" dirty="0"/>
              <a:t>or after a </a:t>
            </a:r>
            <a:r>
              <a:rPr lang="en-US" b="1" dirty="0"/>
              <a:t>certain delay</a:t>
            </a:r>
            <a:r>
              <a:rPr lang="en-US" dirty="0"/>
              <a:t>. Timers are useful for implementing </a:t>
            </a:r>
            <a:r>
              <a:rPr lang="en-US" b="1" dirty="0"/>
              <a:t>time-based</a:t>
            </a:r>
            <a:r>
              <a:rPr lang="en-US" dirty="0"/>
              <a:t> operations, such as running </a:t>
            </a:r>
            <a:r>
              <a:rPr lang="en-US" b="1" dirty="0"/>
              <a:t>periodic tasks</a:t>
            </a:r>
            <a:r>
              <a:rPr lang="en-US" dirty="0"/>
              <a:t>, </a:t>
            </a:r>
            <a:r>
              <a:rPr lang="en-US" b="1" dirty="0"/>
              <a:t>delaying</a:t>
            </a:r>
            <a:r>
              <a:rPr lang="en-US" dirty="0"/>
              <a:t> the execution of a function, or setting </a:t>
            </a:r>
            <a:r>
              <a:rPr lang="en-US" b="1" dirty="0"/>
              <a:t>timeouts</a:t>
            </a:r>
            <a:r>
              <a:rPr lang="en-US" dirty="0"/>
              <a:t>.</a:t>
            </a:r>
          </a:p>
          <a:p>
            <a:endParaRPr lang="en-US" dirty="0"/>
          </a:p>
          <a:p>
            <a:r>
              <a:rPr lang="en-US" dirty="0"/>
              <a:t>Node.js provides three types of timers:</a:t>
            </a:r>
          </a:p>
          <a:p>
            <a:endParaRPr lang="en-US" dirty="0"/>
          </a:p>
          <a:p>
            <a:r>
              <a:rPr lang="en-US" dirty="0" err="1"/>
              <a:t>setTimeout</a:t>
            </a:r>
            <a:r>
              <a:rPr lang="en-US" dirty="0"/>
              <a:t>():</a:t>
            </a:r>
          </a:p>
          <a:p>
            <a:pPr marL="114300" indent="0">
              <a:buNone/>
            </a:pPr>
            <a:r>
              <a:rPr lang="en-US" dirty="0"/>
              <a:t>The </a:t>
            </a:r>
            <a:r>
              <a:rPr lang="en-US" dirty="0" err="1"/>
              <a:t>setTimeout</a:t>
            </a:r>
            <a:r>
              <a:rPr lang="en-US" dirty="0"/>
              <a:t>() function allows you to schedule the execution of a callback function after a specified delay (in milliseconds). It returns a timer object that can be used to cancel the scheduled task using </a:t>
            </a:r>
            <a:r>
              <a:rPr lang="en-US" dirty="0" err="1"/>
              <a:t>clearTimeout</a:t>
            </a:r>
            <a:r>
              <a:rPr lang="en-US" dirty="0"/>
              <a:t>().</a:t>
            </a:r>
          </a:p>
          <a:p>
            <a:endParaRPr lang="en-IN" dirty="0"/>
          </a:p>
        </p:txBody>
      </p:sp>
    </p:spTree>
    <p:extLst>
      <p:ext uri="{BB962C8B-B14F-4D97-AF65-F5344CB8AC3E}">
        <p14:creationId xmlns:p14="http://schemas.microsoft.com/office/powerpoint/2010/main" val="347664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AA7B-307D-142B-4C5F-0DFC2884FE76}"/>
              </a:ext>
            </a:extLst>
          </p:cNvPr>
          <p:cNvSpPr>
            <a:spLocks noGrp="1"/>
          </p:cNvSpPr>
          <p:nvPr>
            <p:ph type="title"/>
          </p:nvPr>
        </p:nvSpPr>
        <p:spPr/>
        <p:txBody>
          <a:bodyPr>
            <a:normAutofit fontScale="90000"/>
          </a:bodyPr>
          <a:lstStyle/>
          <a:p>
            <a:r>
              <a:rPr lang="en-IN" dirty="0"/>
              <a:t>What is </a:t>
            </a:r>
            <a:r>
              <a:rPr lang="en-IN" dirty="0" err="1"/>
              <a:t>NodeJs</a:t>
            </a:r>
            <a:endParaRPr lang="en-IN" dirty="0"/>
          </a:p>
        </p:txBody>
      </p:sp>
      <p:sp>
        <p:nvSpPr>
          <p:cNvPr id="3" name="Text Placeholder 2">
            <a:extLst>
              <a:ext uri="{FF2B5EF4-FFF2-40B4-BE49-F238E27FC236}">
                <a16:creationId xmlns:a16="http://schemas.microsoft.com/office/drawing/2014/main" id="{4BC32EB8-C023-1227-3D60-EA02EE6EC9CD}"/>
              </a:ext>
            </a:extLst>
          </p:cNvPr>
          <p:cNvSpPr>
            <a:spLocks noGrp="1"/>
          </p:cNvSpPr>
          <p:nvPr>
            <p:ph type="body" idx="1"/>
          </p:nvPr>
        </p:nvSpPr>
        <p:spPr/>
        <p:txBody>
          <a:bodyPr/>
          <a:lstStyle/>
          <a:p>
            <a:r>
              <a:rPr lang="en-US" dirty="0"/>
              <a:t>Node.js is a runtime environment that executes JavaScript code outside a browser. It is an </a:t>
            </a:r>
            <a:r>
              <a:rPr lang="en-US" b="1" dirty="0"/>
              <a:t>open-source</a:t>
            </a:r>
            <a:r>
              <a:rPr lang="en-US" dirty="0"/>
              <a:t>, </a:t>
            </a:r>
            <a:r>
              <a:rPr lang="en-US" b="1" dirty="0"/>
              <a:t>asynchronous</a:t>
            </a:r>
            <a:r>
              <a:rPr lang="en-US" dirty="0"/>
              <a:t>, </a:t>
            </a:r>
            <a:r>
              <a:rPr lang="en-US" b="1" dirty="0"/>
              <a:t>back-end</a:t>
            </a:r>
            <a:r>
              <a:rPr lang="en-US" dirty="0"/>
              <a:t>, and </a:t>
            </a:r>
            <a:r>
              <a:rPr lang="en-US" b="1" dirty="0"/>
              <a:t>cross-platform</a:t>
            </a:r>
            <a:r>
              <a:rPr lang="en-US" dirty="0"/>
              <a:t> compatible runtime environment. </a:t>
            </a:r>
          </a:p>
          <a:p>
            <a:endParaRPr lang="en-US" dirty="0"/>
          </a:p>
          <a:p>
            <a:r>
              <a:rPr lang="en-US" dirty="0"/>
              <a:t>It is designed to build </a:t>
            </a:r>
            <a:r>
              <a:rPr lang="en-US" b="1" dirty="0"/>
              <a:t>scalable</a:t>
            </a:r>
            <a:r>
              <a:rPr lang="en-US" dirty="0"/>
              <a:t> apps and allows developers to use JavaScript for </a:t>
            </a:r>
            <a:r>
              <a:rPr lang="en-US" b="1" dirty="0"/>
              <a:t>server-side</a:t>
            </a:r>
            <a:r>
              <a:rPr lang="en-US" dirty="0"/>
              <a:t> scripting. </a:t>
            </a:r>
          </a:p>
          <a:p>
            <a:endParaRPr lang="en-US" dirty="0"/>
          </a:p>
          <a:p>
            <a:r>
              <a:rPr lang="en-US" dirty="0"/>
              <a:t>With Node.js, backend development has been changed significantly as Node.js enables the use of a single programming language to build complete websites. </a:t>
            </a:r>
            <a:endParaRPr lang="en-IN" dirty="0"/>
          </a:p>
        </p:txBody>
      </p:sp>
    </p:spTree>
    <p:extLst>
      <p:ext uri="{BB962C8B-B14F-4D97-AF65-F5344CB8AC3E}">
        <p14:creationId xmlns:p14="http://schemas.microsoft.com/office/powerpoint/2010/main" val="3409232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CB47-9A39-653D-6102-A9EA45C8DE68}"/>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ED5D3532-F9DF-EDC2-DBB4-17E3613AAC1C}"/>
              </a:ext>
            </a:extLst>
          </p:cNvPr>
          <p:cNvSpPr>
            <a:spLocks noGrp="1"/>
          </p:cNvSpPr>
          <p:nvPr>
            <p:ph type="body" idx="1"/>
          </p:nvPr>
        </p:nvSpPr>
        <p:spPr/>
        <p:txBody>
          <a:bodyPr/>
          <a:lstStyle/>
          <a:p>
            <a:r>
              <a:rPr lang="en-US" dirty="0" err="1"/>
              <a:t>clearTimeout</a:t>
            </a:r>
            <a:r>
              <a:rPr lang="en-US" dirty="0"/>
              <a:t>():</a:t>
            </a:r>
          </a:p>
          <a:p>
            <a:pPr marL="114300" indent="0">
              <a:buNone/>
            </a:pPr>
            <a:r>
              <a:rPr lang="en-US" dirty="0"/>
              <a:t> The </a:t>
            </a:r>
            <a:r>
              <a:rPr lang="en-US" dirty="0" err="1"/>
              <a:t>clearTimeout</a:t>
            </a:r>
            <a:r>
              <a:rPr lang="en-US" dirty="0"/>
              <a:t>() function is used to cancel a previously scheduled timeout   created by </a:t>
            </a:r>
            <a:r>
              <a:rPr lang="en-US" dirty="0" err="1"/>
              <a:t>setTimeout</a:t>
            </a:r>
            <a:r>
              <a:rPr lang="en-US" dirty="0"/>
              <a:t>() before it gets executed.</a:t>
            </a:r>
          </a:p>
          <a:p>
            <a:pPr marL="114300" indent="0">
              <a:buNone/>
            </a:pPr>
            <a:endParaRPr lang="en-US" dirty="0"/>
          </a:p>
          <a:p>
            <a:pPr marL="571500" lvl="1" indent="0">
              <a:buNone/>
            </a:pPr>
            <a:r>
              <a:rPr lang="en-US" sz="1800" dirty="0"/>
              <a:t>const delay = 2000; // 2 seconds</a:t>
            </a:r>
          </a:p>
          <a:p>
            <a:pPr marL="571500" lvl="1" indent="0">
              <a:buNone/>
            </a:pPr>
            <a:r>
              <a:rPr lang="en-US" sz="1800" dirty="0"/>
              <a:t>const timer = </a:t>
            </a:r>
            <a:r>
              <a:rPr lang="en-US" sz="1800" dirty="0" err="1"/>
              <a:t>setTimeout</a:t>
            </a:r>
            <a:r>
              <a:rPr lang="en-US" sz="1800" dirty="0"/>
              <a:t>(() =&gt; {</a:t>
            </a:r>
          </a:p>
          <a:p>
            <a:pPr marL="571500" lvl="1" indent="0">
              <a:buNone/>
            </a:pPr>
            <a:r>
              <a:rPr lang="en-US" sz="1800" dirty="0"/>
              <a:t>  console.log('This will be canceled and not executed.');</a:t>
            </a:r>
          </a:p>
          <a:p>
            <a:pPr marL="571500" lvl="1" indent="0">
              <a:buNone/>
            </a:pPr>
            <a:r>
              <a:rPr lang="en-US" sz="1800" dirty="0"/>
              <a:t>}, delay);</a:t>
            </a:r>
          </a:p>
          <a:p>
            <a:pPr marL="571500" lvl="1" indent="0">
              <a:buNone/>
            </a:pPr>
            <a:endParaRPr lang="en-US" sz="1800" dirty="0"/>
          </a:p>
          <a:p>
            <a:pPr marL="571500" lvl="1" indent="0">
              <a:buNone/>
            </a:pPr>
            <a:r>
              <a:rPr lang="en-US" sz="1800" dirty="0"/>
              <a:t>// Cancel the scheduled timeout</a:t>
            </a:r>
          </a:p>
          <a:p>
            <a:pPr marL="571500" lvl="1" indent="0">
              <a:buNone/>
            </a:pPr>
            <a:r>
              <a:rPr lang="en-US" sz="1800" dirty="0" err="1"/>
              <a:t>clearTimeout</a:t>
            </a:r>
            <a:r>
              <a:rPr lang="en-US" sz="1800" dirty="0"/>
              <a:t>(timer);</a:t>
            </a:r>
          </a:p>
          <a:p>
            <a:pPr marL="114300" indent="0">
              <a:buNone/>
            </a:pPr>
            <a:endParaRPr lang="en-IN" dirty="0"/>
          </a:p>
        </p:txBody>
      </p:sp>
    </p:spTree>
    <p:extLst>
      <p:ext uri="{BB962C8B-B14F-4D97-AF65-F5344CB8AC3E}">
        <p14:creationId xmlns:p14="http://schemas.microsoft.com/office/powerpoint/2010/main" val="531433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4F76-6B4C-8B95-2B54-570B1914D55E}"/>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D620C893-C871-F122-51CE-84F4B6F1FA59}"/>
              </a:ext>
            </a:extLst>
          </p:cNvPr>
          <p:cNvSpPr>
            <a:spLocks noGrp="1"/>
          </p:cNvSpPr>
          <p:nvPr>
            <p:ph type="body" idx="1"/>
          </p:nvPr>
        </p:nvSpPr>
        <p:spPr/>
        <p:txBody>
          <a:bodyPr/>
          <a:lstStyle/>
          <a:p>
            <a:r>
              <a:rPr lang="en-US" dirty="0" err="1"/>
              <a:t>setInterval</a:t>
            </a:r>
            <a:r>
              <a:rPr lang="en-US" dirty="0"/>
              <a:t>():</a:t>
            </a:r>
          </a:p>
          <a:p>
            <a:pPr marL="114300" indent="0">
              <a:buNone/>
            </a:pPr>
            <a:r>
              <a:rPr lang="en-US" dirty="0"/>
              <a:t>The </a:t>
            </a:r>
            <a:r>
              <a:rPr lang="en-US" dirty="0" err="1"/>
              <a:t>setInterval</a:t>
            </a:r>
            <a:r>
              <a:rPr lang="en-US" dirty="0"/>
              <a:t>() function is used to schedule the execution of a callback function repeatedly at a fixed interval. It returns a timer object that can be used to stop the repeated execution using </a:t>
            </a:r>
            <a:r>
              <a:rPr lang="en-US" dirty="0" err="1"/>
              <a:t>clearInterval</a:t>
            </a:r>
            <a:r>
              <a:rPr lang="en-US" dirty="0"/>
              <a:t>().</a:t>
            </a:r>
          </a:p>
          <a:p>
            <a:pPr marL="114300" indent="0">
              <a:buNone/>
            </a:pPr>
            <a:endParaRPr lang="en-US" dirty="0"/>
          </a:p>
          <a:p>
            <a:pPr marL="571500" lvl="1" indent="0">
              <a:buNone/>
            </a:pPr>
            <a:r>
              <a:rPr lang="en-US" sz="1800" dirty="0"/>
              <a:t>const interval = 1000; // 1 second</a:t>
            </a:r>
          </a:p>
          <a:p>
            <a:pPr marL="571500" lvl="1" indent="0">
              <a:buNone/>
            </a:pPr>
            <a:r>
              <a:rPr lang="en-US" sz="1800" dirty="0"/>
              <a:t>const timer = </a:t>
            </a:r>
            <a:r>
              <a:rPr lang="en-US" sz="1800" dirty="0" err="1"/>
              <a:t>setInterval</a:t>
            </a:r>
            <a:r>
              <a:rPr lang="en-US" sz="1800" dirty="0"/>
              <a:t>(() =&gt; {</a:t>
            </a:r>
          </a:p>
          <a:p>
            <a:pPr marL="571500" lvl="1" indent="0">
              <a:buNone/>
            </a:pPr>
            <a:r>
              <a:rPr lang="en-US" sz="1800" dirty="0"/>
              <a:t>  console.log('This will be executed every 1 second.');</a:t>
            </a:r>
          </a:p>
          <a:p>
            <a:pPr marL="571500" lvl="1" indent="0">
              <a:buNone/>
            </a:pPr>
            <a:r>
              <a:rPr lang="en-US" sz="1800" dirty="0"/>
              <a:t>}, interval);</a:t>
            </a:r>
          </a:p>
          <a:p>
            <a:pPr marL="114300" indent="0">
              <a:buNone/>
            </a:pPr>
            <a:endParaRPr lang="en-IN" dirty="0"/>
          </a:p>
        </p:txBody>
      </p:sp>
    </p:spTree>
    <p:extLst>
      <p:ext uri="{BB962C8B-B14F-4D97-AF65-F5344CB8AC3E}">
        <p14:creationId xmlns:p14="http://schemas.microsoft.com/office/powerpoint/2010/main" val="265159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D209-4505-5CED-C9E1-74DBE51591D1}"/>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91AABB83-6EC2-2AD3-D401-D90F79AD134B}"/>
              </a:ext>
            </a:extLst>
          </p:cNvPr>
          <p:cNvSpPr>
            <a:spLocks noGrp="1"/>
          </p:cNvSpPr>
          <p:nvPr>
            <p:ph type="body" idx="1"/>
          </p:nvPr>
        </p:nvSpPr>
        <p:spPr/>
        <p:txBody>
          <a:bodyPr/>
          <a:lstStyle/>
          <a:p>
            <a:r>
              <a:rPr lang="en-US" dirty="0" err="1"/>
              <a:t>clearInterval</a:t>
            </a:r>
            <a:r>
              <a:rPr lang="en-US" dirty="0"/>
              <a:t>():</a:t>
            </a:r>
          </a:p>
          <a:p>
            <a:r>
              <a:rPr lang="en-US" dirty="0"/>
              <a:t>The </a:t>
            </a:r>
            <a:r>
              <a:rPr lang="en-US" dirty="0" err="1"/>
              <a:t>clearInterval</a:t>
            </a:r>
            <a:r>
              <a:rPr lang="en-US" dirty="0"/>
              <a:t>() function is used to stop the execution of a callback function scheduled with </a:t>
            </a:r>
            <a:r>
              <a:rPr lang="en-US" dirty="0" err="1"/>
              <a:t>setInterval</a:t>
            </a:r>
            <a:r>
              <a:rPr lang="en-US" dirty="0"/>
              <a:t>().</a:t>
            </a:r>
          </a:p>
          <a:p>
            <a:endParaRPr lang="en-US" dirty="0"/>
          </a:p>
          <a:p>
            <a:r>
              <a:rPr lang="en-US" dirty="0" err="1"/>
              <a:t>clearInterval</a:t>
            </a:r>
            <a:r>
              <a:rPr lang="en-US" dirty="0"/>
              <a:t>(timer);</a:t>
            </a:r>
            <a:endParaRPr lang="en-IN" dirty="0"/>
          </a:p>
        </p:txBody>
      </p:sp>
    </p:spTree>
    <p:extLst>
      <p:ext uri="{BB962C8B-B14F-4D97-AF65-F5344CB8AC3E}">
        <p14:creationId xmlns:p14="http://schemas.microsoft.com/office/powerpoint/2010/main" val="3562671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D1799-546E-4D09-EC55-54B4EF880C6D}"/>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59D18C4F-E67E-FABF-F000-D4CA6807BDC1}"/>
              </a:ext>
            </a:extLst>
          </p:cNvPr>
          <p:cNvSpPr>
            <a:spLocks noGrp="1"/>
          </p:cNvSpPr>
          <p:nvPr>
            <p:ph type="body" idx="1"/>
          </p:nvPr>
        </p:nvSpPr>
        <p:spPr/>
        <p:txBody>
          <a:bodyPr/>
          <a:lstStyle/>
          <a:p>
            <a:r>
              <a:rPr lang="en-US" dirty="0" err="1"/>
              <a:t>setImmediate</a:t>
            </a:r>
            <a:r>
              <a:rPr lang="en-US" dirty="0"/>
              <a:t>() will execute code at the end of the current event loop cycle. This code will execute after any I/O operations in the current event loop and before any timers scheduled for the next event loop.</a:t>
            </a:r>
          </a:p>
          <a:p>
            <a:endParaRPr lang="en-US" dirty="0"/>
          </a:p>
          <a:p>
            <a:pPr marL="571500" lvl="1" indent="0">
              <a:buNone/>
            </a:pPr>
            <a:r>
              <a:rPr lang="en-US" sz="1600" dirty="0"/>
              <a:t>console.log('before immediate');</a:t>
            </a:r>
          </a:p>
          <a:p>
            <a:pPr marL="571500" lvl="1" indent="0">
              <a:buNone/>
            </a:pPr>
            <a:endParaRPr lang="en-US" sz="1600" dirty="0"/>
          </a:p>
          <a:p>
            <a:pPr marL="571500" lvl="1" indent="0">
              <a:buNone/>
            </a:pPr>
            <a:r>
              <a:rPr lang="en-US" sz="1600" dirty="0" err="1"/>
              <a:t>setImmediate</a:t>
            </a:r>
            <a:r>
              <a:rPr lang="en-US" sz="1600" dirty="0"/>
              <a:t>((</a:t>
            </a:r>
            <a:r>
              <a:rPr lang="en-US" sz="1600" dirty="0" err="1"/>
              <a:t>arg</a:t>
            </a:r>
            <a:r>
              <a:rPr lang="en-US" sz="1600" dirty="0"/>
              <a:t>) =&gt; {</a:t>
            </a:r>
          </a:p>
          <a:p>
            <a:pPr marL="571500" lvl="1" indent="0">
              <a:buNone/>
            </a:pPr>
            <a:r>
              <a:rPr lang="en-US" sz="1600" dirty="0"/>
              <a:t>  console.log(`executing immediate: ${</a:t>
            </a:r>
            <a:r>
              <a:rPr lang="en-US" sz="1600" dirty="0" err="1"/>
              <a:t>arg</a:t>
            </a:r>
            <a:r>
              <a:rPr lang="en-US" sz="1600" dirty="0"/>
              <a:t>}`);</a:t>
            </a:r>
          </a:p>
          <a:p>
            <a:pPr marL="571500" lvl="1" indent="0">
              <a:buNone/>
            </a:pPr>
            <a:r>
              <a:rPr lang="en-US" sz="1600" dirty="0"/>
              <a:t>}, 'so immediate');</a:t>
            </a:r>
          </a:p>
          <a:p>
            <a:pPr marL="571500" lvl="1" indent="0">
              <a:buNone/>
            </a:pPr>
            <a:endParaRPr lang="en-US" sz="1600" dirty="0"/>
          </a:p>
          <a:p>
            <a:pPr marL="571500" lvl="1" indent="0">
              <a:buNone/>
            </a:pPr>
            <a:r>
              <a:rPr lang="en-US" sz="1600" dirty="0"/>
              <a:t>console.log('after immediate');</a:t>
            </a:r>
            <a:endParaRPr lang="en-IN" sz="1600" dirty="0"/>
          </a:p>
        </p:txBody>
      </p:sp>
    </p:spTree>
    <p:extLst>
      <p:ext uri="{BB962C8B-B14F-4D97-AF65-F5344CB8AC3E}">
        <p14:creationId xmlns:p14="http://schemas.microsoft.com/office/powerpoint/2010/main" val="2499681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F2D5-5BB7-1F6E-A5A4-661B6899CF7D}"/>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C0EA0F2F-F244-C706-2BAF-9FE6EA2614F9}"/>
              </a:ext>
            </a:extLst>
          </p:cNvPr>
          <p:cNvSpPr>
            <a:spLocks noGrp="1"/>
          </p:cNvSpPr>
          <p:nvPr>
            <p:ph type="body" idx="1"/>
          </p:nvPr>
        </p:nvSpPr>
        <p:spPr/>
        <p:txBody>
          <a:bodyPr/>
          <a:lstStyle/>
          <a:p>
            <a:r>
              <a:rPr lang="en-US" b="1" dirty="0" err="1"/>
              <a:t>clearImmediate</a:t>
            </a:r>
            <a:r>
              <a:rPr lang="en-US" b="1" dirty="0"/>
              <a:t>():</a:t>
            </a:r>
          </a:p>
          <a:p>
            <a:endParaRPr lang="en-US" dirty="0"/>
          </a:p>
          <a:p>
            <a:r>
              <a:rPr lang="en-US" b="0" i="0" dirty="0">
                <a:solidFill>
                  <a:srgbClr val="374151"/>
                </a:solidFill>
                <a:effectLst/>
                <a:latin typeface="Söhne"/>
              </a:rPr>
              <a:t>This allows you to prevent the callback from being executed if it hasn't already run.</a:t>
            </a:r>
          </a:p>
          <a:p>
            <a:endParaRPr lang="en-US" b="0" i="0" dirty="0">
              <a:solidFill>
                <a:srgbClr val="374151"/>
              </a:solidFill>
              <a:effectLst/>
              <a:latin typeface="Söhne"/>
            </a:endParaRPr>
          </a:p>
          <a:p>
            <a:r>
              <a:rPr lang="en-US" dirty="0">
                <a:solidFill>
                  <a:srgbClr val="374151"/>
                </a:solidFill>
                <a:latin typeface="Söhne"/>
              </a:rPr>
              <a:t>It's essential to note that </a:t>
            </a:r>
            <a:r>
              <a:rPr lang="en-US" dirty="0" err="1">
                <a:solidFill>
                  <a:srgbClr val="374151"/>
                </a:solidFill>
                <a:latin typeface="Söhne"/>
              </a:rPr>
              <a:t>clearImmediate</a:t>
            </a:r>
            <a:r>
              <a:rPr lang="en-US" dirty="0">
                <a:solidFill>
                  <a:srgbClr val="374151"/>
                </a:solidFill>
                <a:latin typeface="Söhne"/>
              </a:rPr>
              <a:t>() requires the immediate ID as its argument. The immediate ID is returned when you call </a:t>
            </a:r>
            <a:r>
              <a:rPr lang="en-US" dirty="0" err="1">
                <a:solidFill>
                  <a:srgbClr val="374151"/>
                </a:solidFill>
                <a:latin typeface="Söhne"/>
              </a:rPr>
              <a:t>setImmediate</a:t>
            </a:r>
            <a:r>
              <a:rPr lang="en-US" dirty="0">
                <a:solidFill>
                  <a:srgbClr val="374151"/>
                </a:solidFill>
                <a:latin typeface="Söhne"/>
              </a:rPr>
              <a:t>(). </a:t>
            </a:r>
          </a:p>
          <a:p>
            <a:endParaRPr lang="en-US" dirty="0"/>
          </a:p>
          <a:p>
            <a:pPr marL="114300" indent="0">
              <a:buNone/>
            </a:pPr>
            <a:r>
              <a:rPr lang="en-US" dirty="0"/>
              <a:t>    </a:t>
            </a:r>
            <a:r>
              <a:rPr lang="en-US" dirty="0" err="1"/>
              <a:t>clearImmediate</a:t>
            </a:r>
            <a:r>
              <a:rPr lang="en-US" dirty="0"/>
              <a:t>(</a:t>
            </a:r>
            <a:r>
              <a:rPr lang="en-US" dirty="0" err="1"/>
              <a:t>immediateId</a:t>
            </a:r>
            <a:r>
              <a:rPr lang="en-US" dirty="0"/>
              <a:t>);</a:t>
            </a:r>
            <a:endParaRPr lang="en-IN" dirty="0"/>
          </a:p>
        </p:txBody>
      </p:sp>
    </p:spTree>
    <p:extLst>
      <p:ext uri="{BB962C8B-B14F-4D97-AF65-F5344CB8AC3E}">
        <p14:creationId xmlns:p14="http://schemas.microsoft.com/office/powerpoint/2010/main" val="3396947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3C60-05BE-F245-41F5-3401CAB8BB93}"/>
              </a:ext>
            </a:extLst>
          </p:cNvPr>
          <p:cNvSpPr>
            <a:spLocks noGrp="1"/>
          </p:cNvSpPr>
          <p:nvPr>
            <p:ph type="title"/>
          </p:nvPr>
        </p:nvSpPr>
        <p:spPr/>
        <p:txBody>
          <a:bodyPr>
            <a:normAutofit fontScale="90000"/>
          </a:bodyPr>
          <a:lstStyle/>
          <a:p>
            <a:r>
              <a:rPr lang="en-IN" dirty="0"/>
              <a:t>Buffers </a:t>
            </a:r>
          </a:p>
        </p:txBody>
      </p:sp>
      <p:sp>
        <p:nvSpPr>
          <p:cNvPr id="3" name="Text Placeholder 2">
            <a:extLst>
              <a:ext uri="{FF2B5EF4-FFF2-40B4-BE49-F238E27FC236}">
                <a16:creationId xmlns:a16="http://schemas.microsoft.com/office/drawing/2014/main" id="{AFB3CF6A-3185-8ED0-7F96-0AFFCBACA5C4}"/>
              </a:ext>
            </a:extLst>
          </p:cNvPr>
          <p:cNvSpPr>
            <a:spLocks noGrp="1"/>
          </p:cNvSpPr>
          <p:nvPr>
            <p:ph type="body" idx="1"/>
          </p:nvPr>
        </p:nvSpPr>
        <p:spPr/>
        <p:txBody>
          <a:bodyPr/>
          <a:lstStyle/>
          <a:p>
            <a:r>
              <a:rPr lang="en-US" dirty="0"/>
              <a:t>Buffer refers to the particular memory location in memory. Buffer and array have some similarities, but the difference is array can be </a:t>
            </a:r>
            <a:r>
              <a:rPr lang="en-US" b="1" dirty="0"/>
              <a:t>any type</a:t>
            </a:r>
            <a:r>
              <a:rPr lang="en-US" dirty="0"/>
              <a:t>, and it can be </a:t>
            </a:r>
            <a:r>
              <a:rPr lang="en-US" b="1" dirty="0"/>
              <a:t>resizable</a:t>
            </a:r>
            <a:r>
              <a:rPr lang="en-US" dirty="0"/>
              <a:t>. Buffers only deal with </a:t>
            </a:r>
            <a:r>
              <a:rPr lang="en-US" b="1" dirty="0"/>
              <a:t>binary data</a:t>
            </a:r>
            <a:r>
              <a:rPr lang="en-US" dirty="0"/>
              <a:t>, and it can not be resizable. Each integer in a buffer represents a </a:t>
            </a:r>
            <a:r>
              <a:rPr lang="en-US" b="1" dirty="0"/>
              <a:t>byte</a:t>
            </a:r>
            <a:r>
              <a:rPr lang="en-US" dirty="0"/>
              <a:t>.</a:t>
            </a:r>
          </a:p>
          <a:p>
            <a:endParaRPr lang="en-US" dirty="0"/>
          </a:p>
          <a:p>
            <a:r>
              <a:rPr lang="en-US" dirty="0"/>
              <a:t>Buffers are useful when dealing with file </a:t>
            </a:r>
            <a:r>
              <a:rPr lang="en-US" b="1" dirty="0"/>
              <a:t>systems</a:t>
            </a:r>
            <a:r>
              <a:rPr lang="en-US" dirty="0"/>
              <a:t>, </a:t>
            </a:r>
            <a:r>
              <a:rPr lang="en-US" b="1" dirty="0"/>
              <a:t>network communications</a:t>
            </a:r>
            <a:r>
              <a:rPr lang="en-US" dirty="0"/>
              <a:t>, </a:t>
            </a:r>
            <a:r>
              <a:rPr lang="en-US" b="1" dirty="0"/>
              <a:t>cryptography</a:t>
            </a:r>
            <a:r>
              <a:rPr lang="en-US" dirty="0"/>
              <a:t>, and other situations where you need to handle binary data efficiently.</a:t>
            </a:r>
            <a:endParaRPr lang="en-IN" dirty="0"/>
          </a:p>
        </p:txBody>
      </p:sp>
    </p:spTree>
    <p:extLst>
      <p:ext uri="{BB962C8B-B14F-4D97-AF65-F5344CB8AC3E}">
        <p14:creationId xmlns:p14="http://schemas.microsoft.com/office/powerpoint/2010/main" val="2949837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E897-7252-C12A-39AC-33CBD9F72852}"/>
              </a:ext>
            </a:extLst>
          </p:cNvPr>
          <p:cNvSpPr>
            <a:spLocks noGrp="1"/>
          </p:cNvSpPr>
          <p:nvPr>
            <p:ph type="title"/>
          </p:nvPr>
        </p:nvSpPr>
        <p:spPr/>
        <p:txBody>
          <a:bodyPr>
            <a:normAutofit fontScale="90000"/>
          </a:bodyPr>
          <a:lstStyle/>
          <a:p>
            <a:r>
              <a:rPr lang="en-IN" dirty="0"/>
              <a:t>Buffers</a:t>
            </a:r>
          </a:p>
        </p:txBody>
      </p:sp>
      <p:sp>
        <p:nvSpPr>
          <p:cNvPr id="3" name="Text Placeholder 2">
            <a:extLst>
              <a:ext uri="{FF2B5EF4-FFF2-40B4-BE49-F238E27FC236}">
                <a16:creationId xmlns:a16="http://schemas.microsoft.com/office/drawing/2014/main" id="{6C64F731-5CD1-9EE6-01CA-1EBB8CE874A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A49D60C-B436-F284-F25F-222637305F40}"/>
              </a:ext>
            </a:extLst>
          </p:cNvPr>
          <p:cNvPicPr>
            <a:picLocks noChangeAspect="1"/>
          </p:cNvPicPr>
          <p:nvPr/>
        </p:nvPicPr>
        <p:blipFill>
          <a:blip r:embed="rId2"/>
          <a:stretch>
            <a:fillRect/>
          </a:stretch>
        </p:blipFill>
        <p:spPr>
          <a:xfrm>
            <a:off x="373476" y="1037155"/>
            <a:ext cx="6362604" cy="3702240"/>
          </a:xfrm>
          <a:prstGeom prst="rect">
            <a:avLst/>
          </a:prstGeom>
        </p:spPr>
      </p:pic>
    </p:spTree>
    <p:extLst>
      <p:ext uri="{BB962C8B-B14F-4D97-AF65-F5344CB8AC3E}">
        <p14:creationId xmlns:p14="http://schemas.microsoft.com/office/powerpoint/2010/main" val="3258315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29D4-36FA-5625-2E0E-93347CD50DE5}"/>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F4F2E6C7-DD1B-DC03-B1B4-C1A4C63B4E4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2B939AF-51A7-F935-52AB-FC7BE1350F19}"/>
              </a:ext>
            </a:extLst>
          </p:cNvPr>
          <p:cNvPicPr>
            <a:picLocks noChangeAspect="1"/>
          </p:cNvPicPr>
          <p:nvPr/>
        </p:nvPicPr>
        <p:blipFill>
          <a:blip r:embed="rId2"/>
          <a:stretch>
            <a:fillRect/>
          </a:stretch>
        </p:blipFill>
        <p:spPr>
          <a:xfrm>
            <a:off x="468731" y="984816"/>
            <a:ext cx="7583580" cy="3632904"/>
          </a:xfrm>
          <a:prstGeom prst="rect">
            <a:avLst/>
          </a:prstGeom>
        </p:spPr>
      </p:pic>
    </p:spTree>
    <p:extLst>
      <p:ext uri="{BB962C8B-B14F-4D97-AF65-F5344CB8AC3E}">
        <p14:creationId xmlns:p14="http://schemas.microsoft.com/office/powerpoint/2010/main" val="2126347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547-4501-FD29-994D-D7F885CB12D4}"/>
              </a:ext>
            </a:extLst>
          </p:cNvPr>
          <p:cNvSpPr>
            <a:spLocks noGrp="1"/>
          </p:cNvSpPr>
          <p:nvPr>
            <p:ph type="title"/>
          </p:nvPr>
        </p:nvSpPr>
        <p:spPr/>
        <p:txBody>
          <a:bodyPr>
            <a:normAutofit fontScale="90000"/>
          </a:bodyPr>
          <a:lstStyle/>
          <a:p>
            <a:r>
              <a:rPr lang="en-IN" dirty="0"/>
              <a:t>Example</a:t>
            </a:r>
          </a:p>
        </p:txBody>
      </p:sp>
      <p:sp>
        <p:nvSpPr>
          <p:cNvPr id="3" name="Text Placeholder 2">
            <a:extLst>
              <a:ext uri="{FF2B5EF4-FFF2-40B4-BE49-F238E27FC236}">
                <a16:creationId xmlns:a16="http://schemas.microsoft.com/office/drawing/2014/main" id="{7DC70D9A-A285-AEB2-3420-5D5F02D4FE3F}"/>
              </a:ext>
            </a:extLst>
          </p:cNvPr>
          <p:cNvSpPr>
            <a:spLocks noGrp="1"/>
          </p:cNvSpPr>
          <p:nvPr>
            <p:ph type="body" idx="1"/>
          </p:nvPr>
        </p:nvSpPr>
        <p:spPr/>
        <p:txBody>
          <a:bodyPr>
            <a:normAutofit lnSpcReduction="10000"/>
          </a:bodyPr>
          <a:lstStyle/>
          <a:p>
            <a:pPr marL="114300" indent="0">
              <a:buNone/>
            </a:pPr>
            <a:r>
              <a:rPr lang="en-IN" dirty="0"/>
              <a:t>// Step 1: Import the 'buffer' module</a:t>
            </a:r>
          </a:p>
          <a:p>
            <a:pPr marL="114300" indent="0">
              <a:buNone/>
            </a:pPr>
            <a:r>
              <a:rPr lang="en-IN" dirty="0" err="1"/>
              <a:t>const</a:t>
            </a:r>
            <a:r>
              <a:rPr lang="en-IN" dirty="0"/>
              <a:t> { Buffer } = require('buffer');</a:t>
            </a:r>
          </a:p>
          <a:p>
            <a:pPr marL="114300" indent="0">
              <a:buNone/>
            </a:pPr>
            <a:endParaRPr lang="en-IN" dirty="0"/>
          </a:p>
          <a:p>
            <a:pPr marL="114300" indent="0">
              <a:buNone/>
            </a:pPr>
            <a:r>
              <a:rPr lang="en-IN" dirty="0"/>
              <a:t>// Step 2: Create a buffer with some data</a:t>
            </a:r>
          </a:p>
          <a:p>
            <a:pPr marL="114300" indent="0">
              <a:buNone/>
            </a:pPr>
            <a:r>
              <a:rPr lang="en-IN" dirty="0" err="1"/>
              <a:t>const</a:t>
            </a:r>
            <a:r>
              <a:rPr lang="en-IN" dirty="0"/>
              <a:t> data = 'Hello, this is a buffer example!';</a:t>
            </a:r>
          </a:p>
          <a:p>
            <a:pPr marL="114300" indent="0">
              <a:buNone/>
            </a:pPr>
            <a:r>
              <a:rPr lang="en-IN" dirty="0" err="1"/>
              <a:t>const</a:t>
            </a:r>
            <a:r>
              <a:rPr lang="en-IN" dirty="0"/>
              <a:t> buffer = </a:t>
            </a:r>
            <a:r>
              <a:rPr lang="en-IN" dirty="0" err="1"/>
              <a:t>Buffer.from</a:t>
            </a:r>
            <a:r>
              <a:rPr lang="en-IN" dirty="0"/>
              <a:t>(data, 'utf8');</a:t>
            </a:r>
          </a:p>
          <a:p>
            <a:pPr marL="114300" indent="0">
              <a:buNone/>
            </a:pPr>
            <a:endParaRPr lang="en-IN" dirty="0"/>
          </a:p>
          <a:p>
            <a:pPr marL="114300" indent="0">
              <a:buNone/>
            </a:pPr>
            <a:r>
              <a:rPr lang="en-IN" dirty="0"/>
              <a:t>// Step 3: Print the buffer</a:t>
            </a:r>
          </a:p>
          <a:p>
            <a:pPr marL="114300" indent="0">
              <a:buNone/>
            </a:pPr>
            <a:r>
              <a:rPr lang="en-IN" dirty="0"/>
              <a:t>console.log(buffer);</a:t>
            </a:r>
          </a:p>
          <a:p>
            <a:pPr marL="114300" indent="0">
              <a:buNone/>
            </a:pPr>
            <a:endParaRPr lang="en-IN" dirty="0"/>
          </a:p>
          <a:p>
            <a:pPr marL="114300" indent="0">
              <a:buNone/>
            </a:pPr>
            <a:r>
              <a:rPr lang="en-IN" dirty="0"/>
              <a:t>// Step 4: Convert the buffer back to a string</a:t>
            </a:r>
          </a:p>
          <a:p>
            <a:pPr marL="114300" indent="0">
              <a:buNone/>
            </a:pPr>
            <a:r>
              <a:rPr lang="en-IN" dirty="0" err="1"/>
              <a:t>const</a:t>
            </a:r>
            <a:r>
              <a:rPr lang="en-IN" dirty="0"/>
              <a:t> </a:t>
            </a:r>
            <a:r>
              <a:rPr lang="en-IN" dirty="0" err="1"/>
              <a:t>convertedData</a:t>
            </a:r>
            <a:r>
              <a:rPr lang="en-IN" dirty="0"/>
              <a:t> = </a:t>
            </a:r>
            <a:r>
              <a:rPr lang="en-IN" dirty="0" err="1"/>
              <a:t>buffer.toString</a:t>
            </a:r>
            <a:r>
              <a:rPr lang="en-IN" dirty="0"/>
              <a:t>('utf8');</a:t>
            </a:r>
          </a:p>
          <a:p>
            <a:pPr marL="114300" indent="0">
              <a:buNone/>
            </a:pPr>
            <a:r>
              <a:rPr lang="en-IN" dirty="0"/>
              <a:t>console.log(</a:t>
            </a:r>
            <a:r>
              <a:rPr lang="en-IN" dirty="0" err="1"/>
              <a:t>convertedData</a:t>
            </a:r>
            <a:r>
              <a:rPr lang="en-IN" dirty="0"/>
              <a:t>);</a:t>
            </a:r>
          </a:p>
          <a:p>
            <a:endParaRPr lang="en-IN" dirty="0"/>
          </a:p>
        </p:txBody>
      </p:sp>
    </p:spTree>
    <p:extLst>
      <p:ext uri="{BB962C8B-B14F-4D97-AF65-F5344CB8AC3E}">
        <p14:creationId xmlns:p14="http://schemas.microsoft.com/office/powerpoint/2010/main" val="1980034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AB34-2C06-035F-09FC-22C1E8E2425F}"/>
              </a:ext>
            </a:extLst>
          </p:cNvPr>
          <p:cNvSpPr>
            <a:spLocks noGrp="1"/>
          </p:cNvSpPr>
          <p:nvPr>
            <p:ph type="title"/>
          </p:nvPr>
        </p:nvSpPr>
        <p:spPr/>
        <p:txBody>
          <a:bodyPr>
            <a:normAutofit fontScale="90000"/>
          </a:bodyPr>
          <a:lstStyle/>
          <a:p>
            <a:r>
              <a:rPr lang="en-IN" dirty="0"/>
              <a:t>Streams</a:t>
            </a:r>
          </a:p>
        </p:txBody>
      </p:sp>
      <p:sp>
        <p:nvSpPr>
          <p:cNvPr id="3" name="Text Placeholder 2">
            <a:extLst>
              <a:ext uri="{FF2B5EF4-FFF2-40B4-BE49-F238E27FC236}">
                <a16:creationId xmlns:a16="http://schemas.microsoft.com/office/drawing/2014/main" id="{322C092E-9D76-080D-9E5A-D52FBEA1110C}"/>
              </a:ext>
            </a:extLst>
          </p:cNvPr>
          <p:cNvSpPr>
            <a:spLocks noGrp="1"/>
          </p:cNvSpPr>
          <p:nvPr>
            <p:ph type="body" idx="1"/>
          </p:nvPr>
        </p:nvSpPr>
        <p:spPr/>
        <p:txBody>
          <a:bodyPr/>
          <a:lstStyle/>
          <a:p>
            <a:r>
              <a:rPr lang="en-US" dirty="0"/>
              <a:t>Streams are a type of data-handling methods and are used to read or write input into output sequentially. Streams are used to handle reading/writing files or exchanging information in an efficient way.</a:t>
            </a:r>
          </a:p>
          <a:p>
            <a:endParaRPr lang="en-US" dirty="0"/>
          </a:p>
          <a:p>
            <a:r>
              <a:rPr lang="en-US" dirty="0"/>
              <a:t>There are four types of streams in Node.js:</a:t>
            </a:r>
          </a:p>
          <a:p>
            <a:endParaRPr lang="en-US" dirty="0"/>
          </a:p>
          <a:p>
            <a:r>
              <a:rPr lang="en-US" b="1" dirty="0"/>
              <a:t>Readable Streams: </a:t>
            </a:r>
            <a:r>
              <a:rPr lang="en-US" dirty="0"/>
              <a:t>These streams are used for reading data. Examples include reading data from a file, receiving data from an HTTP request, or reading data from a database query result. Readable streams emit a 'data' event whenever a new chunk of data is available, and a 'end' event when all data has been consumed.</a:t>
            </a:r>
            <a:endParaRPr lang="en-IN" dirty="0"/>
          </a:p>
        </p:txBody>
      </p:sp>
    </p:spTree>
    <p:extLst>
      <p:ext uri="{BB962C8B-B14F-4D97-AF65-F5344CB8AC3E}">
        <p14:creationId xmlns:p14="http://schemas.microsoft.com/office/powerpoint/2010/main" val="325993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DCFD-DA31-2728-2CBD-4776A92C743D}"/>
              </a:ext>
            </a:extLst>
          </p:cNvPr>
          <p:cNvSpPr>
            <a:spLocks noGrp="1"/>
          </p:cNvSpPr>
          <p:nvPr>
            <p:ph type="title"/>
          </p:nvPr>
        </p:nvSpPr>
        <p:spPr/>
        <p:txBody>
          <a:bodyPr>
            <a:normAutofit fontScale="90000"/>
          </a:bodyPr>
          <a:lstStyle/>
          <a:p>
            <a:r>
              <a:rPr lang="en-IN" dirty="0"/>
              <a:t>Companies that uses NodeJS</a:t>
            </a:r>
          </a:p>
        </p:txBody>
      </p:sp>
      <p:sp>
        <p:nvSpPr>
          <p:cNvPr id="3" name="Text Placeholder 2">
            <a:extLst>
              <a:ext uri="{FF2B5EF4-FFF2-40B4-BE49-F238E27FC236}">
                <a16:creationId xmlns:a16="http://schemas.microsoft.com/office/drawing/2014/main" id="{EBEE040B-A8E4-040F-1C31-63E1908BAAF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D7D428A-E54F-D45A-18EE-646947693823}"/>
              </a:ext>
            </a:extLst>
          </p:cNvPr>
          <p:cNvPicPr>
            <a:picLocks noChangeAspect="1"/>
          </p:cNvPicPr>
          <p:nvPr/>
        </p:nvPicPr>
        <p:blipFill>
          <a:blip r:embed="rId2"/>
          <a:stretch>
            <a:fillRect/>
          </a:stretch>
        </p:blipFill>
        <p:spPr>
          <a:xfrm>
            <a:off x="419557" y="923875"/>
            <a:ext cx="8328203" cy="3918666"/>
          </a:xfrm>
          <a:prstGeom prst="rect">
            <a:avLst/>
          </a:prstGeom>
        </p:spPr>
      </p:pic>
    </p:spTree>
    <p:extLst>
      <p:ext uri="{BB962C8B-B14F-4D97-AF65-F5344CB8AC3E}">
        <p14:creationId xmlns:p14="http://schemas.microsoft.com/office/powerpoint/2010/main" val="2853596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53A6-12DE-2165-3764-471687FF3C21}"/>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CE6C303C-159B-FF28-8D9E-67EBBDE00AC2}"/>
              </a:ext>
            </a:extLst>
          </p:cNvPr>
          <p:cNvSpPr>
            <a:spLocks noGrp="1"/>
          </p:cNvSpPr>
          <p:nvPr>
            <p:ph type="body" idx="1"/>
          </p:nvPr>
        </p:nvSpPr>
        <p:spPr/>
        <p:txBody>
          <a:bodyPr>
            <a:normAutofit lnSpcReduction="10000"/>
          </a:bodyPr>
          <a:lstStyle/>
          <a:p>
            <a:r>
              <a:rPr lang="en-US" b="1" dirty="0"/>
              <a:t>Writable Streams</a:t>
            </a:r>
            <a:r>
              <a:rPr lang="en-US" dirty="0"/>
              <a:t>: These streams are used for writing data. Examples include writing data to a file, sending data over an HTTP response, or writing data to a database. Writable streams have a write() method to which you can pass data, and they emit a 'finish' event when all data has been written.</a:t>
            </a:r>
          </a:p>
          <a:p>
            <a:endParaRPr lang="en-US" dirty="0"/>
          </a:p>
          <a:p>
            <a:r>
              <a:rPr lang="en-US" b="1" dirty="0"/>
              <a:t>Duplex Streams</a:t>
            </a:r>
            <a:r>
              <a:rPr lang="en-US" dirty="0"/>
              <a:t>: These streams are both readable and writable. Duplex streams allow bidirectional communication, where data can be both read and written simultaneously.</a:t>
            </a:r>
          </a:p>
          <a:p>
            <a:endParaRPr lang="en-US" dirty="0"/>
          </a:p>
          <a:p>
            <a:r>
              <a:rPr lang="en-US" b="1" dirty="0"/>
              <a:t>Transform Streams</a:t>
            </a:r>
            <a:r>
              <a:rPr lang="en-US" dirty="0"/>
              <a:t>: These streams are a type of duplex stream that allows data manipulation while reading or writing. Transform streams take input data, process it, and produce modified data as output. They are useful for tasks like compression, encryption, or data parsing.</a:t>
            </a:r>
            <a:endParaRPr lang="en-IN" dirty="0"/>
          </a:p>
        </p:txBody>
      </p:sp>
    </p:spTree>
    <p:extLst>
      <p:ext uri="{BB962C8B-B14F-4D97-AF65-F5344CB8AC3E}">
        <p14:creationId xmlns:p14="http://schemas.microsoft.com/office/powerpoint/2010/main" val="10996697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5A92-14FB-3E98-0673-989DF4950ED7}"/>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8E8C375B-B3E8-9BD0-9C2C-B2906DBDD9D9}"/>
              </a:ext>
            </a:extLst>
          </p:cNvPr>
          <p:cNvSpPr>
            <a:spLocks noGrp="1"/>
          </p:cNvSpPr>
          <p:nvPr>
            <p:ph type="body" idx="1"/>
          </p:nvPr>
        </p:nvSpPr>
        <p:spPr/>
        <p:txBody>
          <a:bodyPr>
            <a:normAutofit fontScale="62500" lnSpcReduction="20000"/>
          </a:bodyPr>
          <a:lstStyle/>
          <a:p>
            <a:pPr marL="114300" indent="0">
              <a:buNone/>
            </a:pPr>
            <a:r>
              <a:rPr lang="en-IN" dirty="0" err="1"/>
              <a:t>const</a:t>
            </a:r>
            <a:r>
              <a:rPr lang="en-IN" dirty="0"/>
              <a:t> fs = require('fs');</a:t>
            </a:r>
          </a:p>
          <a:p>
            <a:pPr marL="114300" indent="0">
              <a:buNone/>
            </a:pPr>
            <a:endParaRPr lang="en-IN" dirty="0"/>
          </a:p>
          <a:p>
            <a:pPr marL="114300" indent="0">
              <a:buNone/>
            </a:pPr>
            <a:r>
              <a:rPr lang="en-IN" dirty="0"/>
              <a:t>// Readable stream (reading from file)</a:t>
            </a:r>
          </a:p>
          <a:p>
            <a:pPr marL="114300" indent="0">
              <a:buNone/>
            </a:pPr>
            <a:r>
              <a:rPr lang="en-IN" dirty="0" err="1"/>
              <a:t>const</a:t>
            </a:r>
            <a:r>
              <a:rPr lang="en-IN" dirty="0"/>
              <a:t> </a:t>
            </a:r>
            <a:r>
              <a:rPr lang="en-IN" dirty="0" err="1"/>
              <a:t>readableStream</a:t>
            </a:r>
            <a:r>
              <a:rPr lang="en-IN" dirty="0"/>
              <a:t> = </a:t>
            </a:r>
            <a:r>
              <a:rPr lang="en-IN" dirty="0" err="1"/>
              <a:t>fs.createReadStream</a:t>
            </a:r>
            <a:r>
              <a:rPr lang="en-IN" dirty="0"/>
              <a:t>('input.txt', 'utf8');</a:t>
            </a:r>
          </a:p>
          <a:p>
            <a:pPr marL="114300" indent="0">
              <a:buNone/>
            </a:pPr>
            <a:r>
              <a:rPr lang="en-IN" dirty="0" err="1"/>
              <a:t>readableStream.on</a:t>
            </a:r>
            <a:r>
              <a:rPr lang="en-IN" dirty="0"/>
              <a:t>('data', (chunk) =&gt; {</a:t>
            </a:r>
          </a:p>
          <a:p>
            <a:pPr marL="114300" indent="0">
              <a:buNone/>
            </a:pPr>
            <a:r>
              <a:rPr lang="en-IN" dirty="0"/>
              <a:t>  console.log('Received chunk:');</a:t>
            </a:r>
          </a:p>
          <a:p>
            <a:pPr marL="114300" indent="0">
              <a:buNone/>
            </a:pPr>
            <a:r>
              <a:rPr lang="en-IN" dirty="0"/>
              <a:t>  console.log(chunk);</a:t>
            </a:r>
          </a:p>
          <a:p>
            <a:pPr marL="114300" indent="0">
              <a:buNone/>
            </a:pPr>
            <a:r>
              <a:rPr lang="en-IN" dirty="0"/>
              <a:t>});</a:t>
            </a:r>
          </a:p>
          <a:p>
            <a:pPr marL="114300" indent="0">
              <a:buNone/>
            </a:pPr>
            <a:endParaRPr lang="en-IN" dirty="0"/>
          </a:p>
          <a:p>
            <a:pPr marL="114300" indent="0">
              <a:buNone/>
            </a:pPr>
            <a:r>
              <a:rPr lang="en-IN" dirty="0" err="1"/>
              <a:t>readableStream.on</a:t>
            </a:r>
            <a:r>
              <a:rPr lang="en-IN" dirty="0"/>
              <a:t>('end', () =&gt; {</a:t>
            </a:r>
          </a:p>
          <a:p>
            <a:pPr marL="114300" indent="0">
              <a:buNone/>
            </a:pPr>
            <a:r>
              <a:rPr lang="en-IN" dirty="0"/>
              <a:t>  console.log('Read operation complete.');</a:t>
            </a:r>
          </a:p>
          <a:p>
            <a:pPr marL="114300" indent="0">
              <a:buNone/>
            </a:pPr>
            <a:r>
              <a:rPr lang="en-IN" dirty="0"/>
              <a:t>});</a:t>
            </a:r>
          </a:p>
          <a:p>
            <a:pPr marL="114300" indent="0">
              <a:buNone/>
            </a:pPr>
            <a:endParaRPr lang="en-IN" dirty="0"/>
          </a:p>
          <a:p>
            <a:pPr marL="114300" indent="0">
              <a:buNone/>
            </a:pPr>
            <a:r>
              <a:rPr lang="en-IN" dirty="0"/>
              <a:t>// Writable stream (writing to file)</a:t>
            </a:r>
          </a:p>
          <a:p>
            <a:pPr marL="114300" indent="0">
              <a:buNone/>
            </a:pPr>
            <a:r>
              <a:rPr lang="en-IN" dirty="0" err="1"/>
              <a:t>const</a:t>
            </a:r>
            <a:r>
              <a:rPr lang="en-IN" dirty="0"/>
              <a:t> </a:t>
            </a:r>
            <a:r>
              <a:rPr lang="en-IN" dirty="0" err="1"/>
              <a:t>writableStream</a:t>
            </a:r>
            <a:r>
              <a:rPr lang="en-IN" dirty="0"/>
              <a:t> = </a:t>
            </a:r>
            <a:r>
              <a:rPr lang="en-IN" dirty="0" err="1"/>
              <a:t>fs.createWriteStream</a:t>
            </a:r>
            <a:r>
              <a:rPr lang="en-IN" dirty="0"/>
              <a:t>('output.txt', 'utf8');</a:t>
            </a:r>
          </a:p>
          <a:p>
            <a:pPr marL="114300" indent="0">
              <a:buNone/>
            </a:pPr>
            <a:r>
              <a:rPr lang="en-IN" dirty="0" err="1"/>
              <a:t>writableStream.write</a:t>
            </a:r>
            <a:r>
              <a:rPr lang="en-IN" dirty="0"/>
              <a:t>('Hello, this is written using a writable stream!\n');</a:t>
            </a:r>
          </a:p>
          <a:p>
            <a:pPr marL="114300" indent="0">
              <a:buNone/>
            </a:pPr>
            <a:r>
              <a:rPr lang="en-IN" dirty="0" err="1"/>
              <a:t>writableStream.write</a:t>
            </a:r>
            <a:r>
              <a:rPr lang="en-IN" dirty="0"/>
              <a:t>('This is another line.\n');</a:t>
            </a:r>
          </a:p>
          <a:p>
            <a:pPr marL="114300" indent="0">
              <a:buNone/>
            </a:pPr>
            <a:r>
              <a:rPr lang="en-IN" dirty="0" err="1"/>
              <a:t>writableStream.end</a:t>
            </a:r>
            <a:r>
              <a:rPr lang="en-IN" dirty="0"/>
              <a:t>(() =&gt; {</a:t>
            </a:r>
          </a:p>
          <a:p>
            <a:pPr marL="114300" indent="0">
              <a:buNone/>
            </a:pPr>
            <a:r>
              <a:rPr lang="en-IN" dirty="0"/>
              <a:t>  console.log('Write operation complete.');</a:t>
            </a:r>
          </a:p>
          <a:p>
            <a:pPr marL="114300" indent="0">
              <a:buNone/>
            </a:pPr>
            <a:r>
              <a:rPr lang="en-IN" dirty="0"/>
              <a:t>});</a:t>
            </a:r>
          </a:p>
          <a:p>
            <a:pPr marL="114300" indent="0">
              <a:buNone/>
            </a:pPr>
            <a:endParaRPr lang="en-IN" dirty="0"/>
          </a:p>
        </p:txBody>
      </p:sp>
    </p:spTree>
    <p:extLst>
      <p:ext uri="{BB962C8B-B14F-4D97-AF65-F5344CB8AC3E}">
        <p14:creationId xmlns:p14="http://schemas.microsoft.com/office/powerpoint/2010/main" val="3496052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1168-04DE-3421-FE21-9AD997382741}"/>
              </a:ext>
            </a:extLst>
          </p:cNvPr>
          <p:cNvSpPr>
            <a:spLocks noGrp="1"/>
          </p:cNvSpPr>
          <p:nvPr>
            <p:ph type="title"/>
          </p:nvPr>
        </p:nvSpPr>
        <p:spPr/>
        <p:txBody>
          <a:bodyPr>
            <a:normAutofit fontScale="90000"/>
          </a:bodyPr>
          <a:lstStyle/>
          <a:p>
            <a:r>
              <a:rPr lang="en-IN" dirty="0" err="1"/>
              <a:t>ExpressJs</a:t>
            </a:r>
            <a:endParaRPr lang="en-IN" dirty="0"/>
          </a:p>
        </p:txBody>
      </p:sp>
      <p:sp>
        <p:nvSpPr>
          <p:cNvPr id="3" name="Text Placeholder 2">
            <a:extLst>
              <a:ext uri="{FF2B5EF4-FFF2-40B4-BE49-F238E27FC236}">
                <a16:creationId xmlns:a16="http://schemas.microsoft.com/office/drawing/2014/main" id="{CCCC980F-E741-EA49-C95F-725172A18CCF}"/>
              </a:ext>
            </a:extLst>
          </p:cNvPr>
          <p:cNvSpPr>
            <a:spLocks noGrp="1"/>
          </p:cNvSpPr>
          <p:nvPr>
            <p:ph type="body" idx="1"/>
          </p:nvPr>
        </p:nvSpPr>
        <p:spPr/>
        <p:txBody>
          <a:bodyPr/>
          <a:lstStyle/>
          <a:p>
            <a:r>
              <a:rPr lang="en-US" dirty="0"/>
              <a:t>Express.js is a small </a:t>
            </a:r>
            <a:r>
              <a:rPr lang="en-US" b="1" dirty="0"/>
              <a:t>framework</a:t>
            </a:r>
            <a:r>
              <a:rPr lang="en-US" dirty="0"/>
              <a:t> that works on top of Node.js web server functionality to simplify its APIs and add helpful new features. It makes it easier to organize your application’s functionality with middleware and routing. It adds helpful utilities to Node.js HTTP objects and facilitates the rendering of dynamic HTTP objects.</a:t>
            </a:r>
            <a:endParaRPr lang="en-IN" dirty="0"/>
          </a:p>
        </p:txBody>
      </p:sp>
    </p:spTree>
    <p:extLst>
      <p:ext uri="{BB962C8B-B14F-4D97-AF65-F5344CB8AC3E}">
        <p14:creationId xmlns:p14="http://schemas.microsoft.com/office/powerpoint/2010/main" val="1407307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3195F-852A-692E-CEA8-54F3D132CB5F}"/>
              </a:ext>
            </a:extLst>
          </p:cNvPr>
          <p:cNvSpPr>
            <a:spLocks noGrp="1"/>
          </p:cNvSpPr>
          <p:nvPr>
            <p:ph type="title"/>
          </p:nvPr>
        </p:nvSpPr>
        <p:spPr/>
        <p:txBody>
          <a:bodyPr>
            <a:normAutofit fontScale="90000"/>
          </a:bodyPr>
          <a:lstStyle/>
          <a:p>
            <a:r>
              <a:rPr lang="en-IN" dirty="0" err="1"/>
              <a:t>ExpressJs</a:t>
            </a:r>
            <a:endParaRPr lang="en-IN" dirty="0"/>
          </a:p>
        </p:txBody>
      </p:sp>
      <p:sp>
        <p:nvSpPr>
          <p:cNvPr id="3" name="Text Placeholder 2">
            <a:extLst>
              <a:ext uri="{FF2B5EF4-FFF2-40B4-BE49-F238E27FC236}">
                <a16:creationId xmlns:a16="http://schemas.microsoft.com/office/drawing/2014/main" id="{C335E06F-BBC9-1534-C820-ABE68F092AE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A568EF9-081A-C570-E2B5-D1A28F4F1C0B}"/>
              </a:ext>
            </a:extLst>
          </p:cNvPr>
          <p:cNvPicPr>
            <a:picLocks noChangeAspect="1"/>
          </p:cNvPicPr>
          <p:nvPr/>
        </p:nvPicPr>
        <p:blipFill>
          <a:blip r:embed="rId2"/>
          <a:stretch>
            <a:fillRect/>
          </a:stretch>
        </p:blipFill>
        <p:spPr>
          <a:xfrm>
            <a:off x="467171" y="923875"/>
            <a:ext cx="7815769" cy="3841913"/>
          </a:xfrm>
          <a:prstGeom prst="rect">
            <a:avLst/>
          </a:prstGeom>
        </p:spPr>
      </p:pic>
    </p:spTree>
    <p:extLst>
      <p:ext uri="{BB962C8B-B14F-4D97-AF65-F5344CB8AC3E}">
        <p14:creationId xmlns:p14="http://schemas.microsoft.com/office/powerpoint/2010/main" val="14141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B0EA-7C45-4904-259B-5F81FB5A41BF}"/>
              </a:ext>
            </a:extLst>
          </p:cNvPr>
          <p:cNvSpPr>
            <a:spLocks noGrp="1"/>
          </p:cNvSpPr>
          <p:nvPr>
            <p:ph type="title"/>
          </p:nvPr>
        </p:nvSpPr>
        <p:spPr/>
        <p:txBody>
          <a:bodyPr>
            <a:normAutofit fontScale="90000"/>
          </a:bodyPr>
          <a:lstStyle/>
          <a:p>
            <a:r>
              <a:rPr lang="en-IN" dirty="0"/>
              <a:t>Why Express ?</a:t>
            </a:r>
          </a:p>
        </p:txBody>
      </p:sp>
      <p:sp>
        <p:nvSpPr>
          <p:cNvPr id="3" name="Text Placeholder 2">
            <a:extLst>
              <a:ext uri="{FF2B5EF4-FFF2-40B4-BE49-F238E27FC236}">
                <a16:creationId xmlns:a16="http://schemas.microsoft.com/office/drawing/2014/main" id="{ACF1F210-EE95-6DD9-E089-04A32C981D63}"/>
              </a:ext>
            </a:extLst>
          </p:cNvPr>
          <p:cNvSpPr>
            <a:spLocks noGrp="1"/>
          </p:cNvSpPr>
          <p:nvPr>
            <p:ph type="body" idx="1"/>
          </p:nvPr>
        </p:nvSpPr>
        <p:spPr/>
        <p:txBody>
          <a:bodyPr/>
          <a:lstStyle/>
          <a:p>
            <a:r>
              <a:rPr lang="en-US" dirty="0"/>
              <a:t>Develops Node.js web applications quickly and easily.</a:t>
            </a:r>
          </a:p>
          <a:p>
            <a:r>
              <a:rPr lang="en-US" dirty="0"/>
              <a:t>It’s simple to set up and </a:t>
            </a:r>
            <a:r>
              <a:rPr lang="en-US" dirty="0" err="1"/>
              <a:t>personalise</a:t>
            </a:r>
            <a:r>
              <a:rPr lang="en-US" dirty="0"/>
              <a:t>.</a:t>
            </a:r>
          </a:p>
          <a:p>
            <a:r>
              <a:rPr lang="en-US" dirty="0"/>
              <a:t>Allows you to define application routes using HTTP methods and URLs.</a:t>
            </a:r>
          </a:p>
          <a:p>
            <a:r>
              <a:rPr lang="en-US" dirty="0"/>
              <a:t>Includes a number of middleware modules that can be used to execute additional requests and responses activities.</a:t>
            </a:r>
          </a:p>
          <a:p>
            <a:r>
              <a:rPr lang="en-US" dirty="0"/>
              <a:t>Simple to interface with a variety of template engines, including Jade, </a:t>
            </a:r>
            <a:r>
              <a:rPr lang="en-US" dirty="0" err="1"/>
              <a:t>Vash</a:t>
            </a:r>
            <a:r>
              <a:rPr lang="en-US" dirty="0"/>
              <a:t>, and EJS.</a:t>
            </a:r>
          </a:p>
          <a:p>
            <a:r>
              <a:rPr lang="en-US" dirty="0"/>
              <a:t>Allows you to specify a middleware for handling errors.</a:t>
            </a:r>
            <a:endParaRPr lang="en-IN" dirty="0"/>
          </a:p>
        </p:txBody>
      </p:sp>
    </p:spTree>
    <p:extLst>
      <p:ext uri="{BB962C8B-B14F-4D97-AF65-F5344CB8AC3E}">
        <p14:creationId xmlns:p14="http://schemas.microsoft.com/office/powerpoint/2010/main" val="2832022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9800-1D3B-08B6-67C7-445783579312}"/>
              </a:ext>
            </a:extLst>
          </p:cNvPr>
          <p:cNvSpPr>
            <a:spLocks noGrp="1"/>
          </p:cNvSpPr>
          <p:nvPr>
            <p:ph type="title"/>
          </p:nvPr>
        </p:nvSpPr>
        <p:spPr/>
        <p:txBody>
          <a:bodyPr>
            <a:normAutofit fontScale="90000"/>
          </a:bodyPr>
          <a:lstStyle/>
          <a:p>
            <a:r>
              <a:rPr lang="en-IN" dirty="0"/>
              <a:t>Install </a:t>
            </a:r>
            <a:r>
              <a:rPr lang="en-IN" dirty="0" err="1"/>
              <a:t>ExpressJs</a:t>
            </a:r>
            <a:r>
              <a:rPr lang="en-IN" dirty="0"/>
              <a:t> and example code</a:t>
            </a:r>
          </a:p>
        </p:txBody>
      </p:sp>
      <p:sp>
        <p:nvSpPr>
          <p:cNvPr id="3" name="Text Placeholder 2">
            <a:extLst>
              <a:ext uri="{FF2B5EF4-FFF2-40B4-BE49-F238E27FC236}">
                <a16:creationId xmlns:a16="http://schemas.microsoft.com/office/drawing/2014/main" id="{D1ACDC4E-6A77-5C2E-B1F4-128E4BF8BBD1}"/>
              </a:ext>
            </a:extLst>
          </p:cNvPr>
          <p:cNvSpPr>
            <a:spLocks noGrp="1"/>
          </p:cNvSpPr>
          <p:nvPr>
            <p:ph type="body" idx="1"/>
          </p:nvPr>
        </p:nvSpPr>
        <p:spPr/>
        <p:txBody>
          <a:bodyPr/>
          <a:lstStyle/>
          <a:p>
            <a:r>
              <a:rPr lang="en-IN" dirty="0" err="1"/>
              <a:t>npm</a:t>
            </a:r>
            <a:r>
              <a:rPr lang="en-IN" dirty="0"/>
              <a:t> </a:t>
            </a:r>
            <a:r>
              <a:rPr lang="en-IN" dirty="0" err="1"/>
              <a:t>init</a:t>
            </a:r>
            <a:r>
              <a:rPr lang="en-IN" dirty="0"/>
              <a:t> </a:t>
            </a:r>
          </a:p>
          <a:p>
            <a:endParaRPr lang="en-IN" dirty="0"/>
          </a:p>
          <a:p>
            <a:r>
              <a:rPr lang="en-IN" dirty="0" err="1"/>
              <a:t>npm</a:t>
            </a:r>
            <a:r>
              <a:rPr lang="en-IN" dirty="0"/>
              <a:t> </a:t>
            </a:r>
            <a:r>
              <a:rPr lang="en-IN" dirty="0" err="1"/>
              <a:t>i</a:t>
            </a:r>
            <a:r>
              <a:rPr lang="en-IN" dirty="0"/>
              <a:t> express</a:t>
            </a:r>
          </a:p>
          <a:p>
            <a:endParaRPr lang="en-IN" dirty="0"/>
          </a:p>
          <a:p>
            <a:pPr marL="571500" lvl="1" indent="0">
              <a:buNone/>
            </a:pPr>
            <a:r>
              <a:rPr lang="en-IN" sz="2000" dirty="0"/>
              <a:t>var express = require('express');</a:t>
            </a:r>
          </a:p>
          <a:p>
            <a:pPr marL="571500" lvl="1" indent="0">
              <a:buNone/>
            </a:pPr>
            <a:r>
              <a:rPr lang="en-IN" sz="2000" dirty="0"/>
              <a:t>var app = express();</a:t>
            </a:r>
          </a:p>
          <a:p>
            <a:pPr marL="571500" lvl="1" indent="0">
              <a:buNone/>
            </a:pPr>
            <a:r>
              <a:rPr lang="en-IN" sz="2000" dirty="0" err="1"/>
              <a:t>app.get</a:t>
            </a:r>
            <a:r>
              <a:rPr lang="en-IN" sz="2000" dirty="0"/>
              <a:t>('/', function (</a:t>
            </a:r>
            <a:r>
              <a:rPr lang="en-IN" sz="2000" dirty="0" err="1"/>
              <a:t>req</a:t>
            </a:r>
            <a:r>
              <a:rPr lang="en-IN" sz="2000" dirty="0"/>
              <a:t>, res) {</a:t>
            </a:r>
          </a:p>
          <a:p>
            <a:pPr marL="571500" lvl="1" indent="0">
              <a:buNone/>
            </a:pPr>
            <a:r>
              <a:rPr lang="en-IN" sz="2000" dirty="0" err="1"/>
              <a:t>res.send</a:t>
            </a:r>
            <a:r>
              <a:rPr lang="en-IN" sz="2000" dirty="0"/>
              <a:t>("</a:t>
            </a:r>
            <a:r>
              <a:rPr lang="en-IN" sz="2000" dirty="0" err="1"/>
              <a:t>Welocme</a:t>
            </a:r>
            <a:r>
              <a:rPr lang="en-IN" sz="2000" dirty="0"/>
              <a:t> to </a:t>
            </a:r>
            <a:r>
              <a:rPr lang="en-IN" sz="2000" dirty="0" err="1"/>
              <a:t>GeeksforGeeks</a:t>
            </a:r>
            <a:r>
              <a:rPr lang="en-IN" sz="2000" dirty="0"/>
              <a:t>!");</a:t>
            </a:r>
          </a:p>
          <a:p>
            <a:pPr marL="571500" lvl="1" indent="0">
              <a:buNone/>
            </a:pPr>
            <a:r>
              <a:rPr lang="en-IN" sz="2000" dirty="0"/>
              <a:t>});</a:t>
            </a:r>
          </a:p>
          <a:p>
            <a:pPr marL="571500" lvl="1" indent="0">
              <a:buNone/>
            </a:pPr>
            <a:r>
              <a:rPr lang="en-IN" sz="2000" dirty="0" err="1"/>
              <a:t>app.listen</a:t>
            </a:r>
            <a:r>
              <a:rPr lang="en-IN" sz="2000" dirty="0"/>
              <a:t>(5000);</a:t>
            </a:r>
          </a:p>
        </p:txBody>
      </p:sp>
    </p:spTree>
    <p:extLst>
      <p:ext uri="{BB962C8B-B14F-4D97-AF65-F5344CB8AC3E}">
        <p14:creationId xmlns:p14="http://schemas.microsoft.com/office/powerpoint/2010/main" val="1252134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2459-253A-AFD7-3227-E5746392141C}"/>
              </a:ext>
            </a:extLst>
          </p:cNvPr>
          <p:cNvSpPr>
            <a:spLocks noGrp="1"/>
          </p:cNvSpPr>
          <p:nvPr>
            <p:ph type="title"/>
          </p:nvPr>
        </p:nvSpPr>
        <p:spPr/>
        <p:txBody>
          <a:bodyPr>
            <a:normAutofit fontScale="90000"/>
          </a:bodyPr>
          <a:lstStyle/>
          <a:p>
            <a:r>
              <a:rPr lang="en-IN" dirty="0"/>
              <a:t>Mongoose Module</a:t>
            </a:r>
          </a:p>
        </p:txBody>
      </p:sp>
      <p:sp>
        <p:nvSpPr>
          <p:cNvPr id="3" name="Text Placeholder 2">
            <a:extLst>
              <a:ext uri="{FF2B5EF4-FFF2-40B4-BE49-F238E27FC236}">
                <a16:creationId xmlns:a16="http://schemas.microsoft.com/office/drawing/2014/main" id="{E9E57C9F-634F-078C-3F98-DBFB3BB63D99}"/>
              </a:ext>
            </a:extLst>
          </p:cNvPr>
          <p:cNvSpPr>
            <a:spLocks noGrp="1"/>
          </p:cNvSpPr>
          <p:nvPr>
            <p:ph type="body" idx="1"/>
          </p:nvPr>
        </p:nvSpPr>
        <p:spPr/>
        <p:txBody>
          <a:bodyPr/>
          <a:lstStyle/>
          <a:p>
            <a:r>
              <a:rPr lang="en-US" dirty="0"/>
              <a:t>Mongoose module is one of the most powerful external modules of NodeJS. Mongoose is a MongoDB ODM </a:t>
            </a:r>
            <a:r>
              <a:rPr lang="en-US" dirty="0" err="1"/>
              <a:t>i.e</a:t>
            </a:r>
            <a:r>
              <a:rPr lang="en-US" dirty="0"/>
              <a:t> (Object database Modelling) that used to translate the code and its representation from MongoDB to the Node.js server.</a:t>
            </a:r>
          </a:p>
          <a:p>
            <a:endParaRPr lang="en-IN" dirty="0"/>
          </a:p>
        </p:txBody>
      </p:sp>
      <p:pic>
        <p:nvPicPr>
          <p:cNvPr id="7" name="Picture 6">
            <a:extLst>
              <a:ext uri="{FF2B5EF4-FFF2-40B4-BE49-F238E27FC236}">
                <a16:creationId xmlns:a16="http://schemas.microsoft.com/office/drawing/2014/main" id="{0DE4E6DF-29CF-5009-2291-E004A117731C}"/>
              </a:ext>
            </a:extLst>
          </p:cNvPr>
          <p:cNvPicPr>
            <a:picLocks noChangeAspect="1"/>
          </p:cNvPicPr>
          <p:nvPr/>
        </p:nvPicPr>
        <p:blipFill>
          <a:blip r:embed="rId2"/>
          <a:stretch>
            <a:fillRect/>
          </a:stretch>
        </p:blipFill>
        <p:spPr>
          <a:xfrm>
            <a:off x="1181100" y="1920802"/>
            <a:ext cx="6362699" cy="3062678"/>
          </a:xfrm>
          <a:prstGeom prst="rect">
            <a:avLst/>
          </a:prstGeom>
        </p:spPr>
      </p:pic>
    </p:spTree>
    <p:extLst>
      <p:ext uri="{BB962C8B-B14F-4D97-AF65-F5344CB8AC3E}">
        <p14:creationId xmlns:p14="http://schemas.microsoft.com/office/powerpoint/2010/main" val="42308404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2CD3-98F5-AD41-B185-D5E82852B2A9}"/>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DC26A755-1803-571A-F665-2CE81CFC5C8B}"/>
              </a:ext>
            </a:extLst>
          </p:cNvPr>
          <p:cNvSpPr>
            <a:spLocks noGrp="1"/>
          </p:cNvSpPr>
          <p:nvPr>
            <p:ph type="body" idx="1"/>
          </p:nvPr>
        </p:nvSpPr>
        <p:spPr/>
        <p:txBody>
          <a:bodyPr/>
          <a:lstStyle/>
          <a:p>
            <a:r>
              <a:rPr lang="en-US" dirty="0"/>
              <a:t>Advantages of Mongoose module:</a:t>
            </a:r>
          </a:p>
          <a:p>
            <a:endParaRPr lang="en-US" dirty="0"/>
          </a:p>
          <a:p>
            <a:r>
              <a:rPr lang="en-US" dirty="0"/>
              <a:t>Collection validation of the MongoDB database can be done easily.</a:t>
            </a:r>
          </a:p>
          <a:p>
            <a:r>
              <a:rPr lang="en-US" dirty="0"/>
              <a:t>Predefined Structure can be implemented on the collection.</a:t>
            </a:r>
          </a:p>
          <a:p>
            <a:r>
              <a:rPr lang="en-US" dirty="0"/>
              <a:t>Constraints can be applied to documents of collections using Mongoose.</a:t>
            </a:r>
          </a:p>
          <a:p>
            <a:r>
              <a:rPr lang="en-US" dirty="0"/>
              <a:t>Mongoose module built on the top of MongoDB driver and provides easily abstraction of the query and define a query.</a:t>
            </a:r>
          </a:p>
          <a:p>
            <a:endParaRPr lang="en-US" dirty="0"/>
          </a:p>
          <a:p>
            <a:pPr marL="114300" indent="0">
              <a:buNone/>
            </a:pPr>
            <a:r>
              <a:rPr lang="en-US" dirty="0"/>
              <a:t>Mongoose can be installed using : </a:t>
            </a:r>
          </a:p>
          <a:p>
            <a:pPr marL="114300" indent="0">
              <a:buNone/>
            </a:pPr>
            <a:r>
              <a:rPr lang="en-US" dirty="0"/>
              <a:t>  </a:t>
            </a:r>
            <a:r>
              <a:rPr lang="en-US" dirty="0" err="1"/>
              <a:t>npm</a:t>
            </a:r>
            <a:r>
              <a:rPr lang="en-US" dirty="0"/>
              <a:t> install mongoose</a:t>
            </a:r>
          </a:p>
        </p:txBody>
      </p:sp>
    </p:spTree>
    <p:extLst>
      <p:ext uri="{BB962C8B-B14F-4D97-AF65-F5344CB8AC3E}">
        <p14:creationId xmlns:p14="http://schemas.microsoft.com/office/powerpoint/2010/main" val="191462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9EB2-0895-84E7-06CC-6403DA0D451F}"/>
              </a:ext>
            </a:extLst>
          </p:cNvPr>
          <p:cNvSpPr>
            <a:spLocks noGrp="1"/>
          </p:cNvSpPr>
          <p:nvPr>
            <p:ph type="title"/>
          </p:nvPr>
        </p:nvSpPr>
        <p:spPr/>
        <p:txBody>
          <a:bodyPr>
            <a:normAutofit fontScale="90000"/>
          </a:bodyPr>
          <a:lstStyle/>
          <a:p>
            <a:r>
              <a:rPr lang="en-IN" dirty="0"/>
              <a:t>Example :-</a:t>
            </a:r>
          </a:p>
        </p:txBody>
      </p:sp>
      <p:sp>
        <p:nvSpPr>
          <p:cNvPr id="3" name="Text Placeholder 2">
            <a:extLst>
              <a:ext uri="{FF2B5EF4-FFF2-40B4-BE49-F238E27FC236}">
                <a16:creationId xmlns:a16="http://schemas.microsoft.com/office/drawing/2014/main" id="{3601B491-644E-3BF5-E169-1BBE7F7F0A80}"/>
              </a:ext>
            </a:extLst>
          </p:cNvPr>
          <p:cNvSpPr>
            <a:spLocks noGrp="1"/>
          </p:cNvSpPr>
          <p:nvPr>
            <p:ph type="body" idx="1"/>
          </p:nvPr>
        </p:nvSpPr>
        <p:spPr/>
        <p:txBody>
          <a:bodyPr>
            <a:normAutofit lnSpcReduction="10000"/>
          </a:bodyPr>
          <a:lstStyle/>
          <a:p>
            <a:pPr marL="571500" lvl="1" indent="0">
              <a:buNone/>
            </a:pPr>
            <a:r>
              <a:rPr lang="en-IN" sz="1800" dirty="0" err="1"/>
              <a:t>const</a:t>
            </a:r>
            <a:r>
              <a:rPr lang="en-IN" sz="1800" dirty="0"/>
              <a:t> mongoose = require('mongoose');</a:t>
            </a:r>
          </a:p>
          <a:p>
            <a:pPr marL="571500" lvl="1" indent="0">
              <a:buNone/>
            </a:pPr>
            <a:endParaRPr lang="en-IN" sz="1800" dirty="0"/>
          </a:p>
          <a:p>
            <a:pPr marL="571500" lvl="1" indent="0">
              <a:buNone/>
            </a:pPr>
            <a:r>
              <a:rPr lang="en-IN" sz="1800" dirty="0"/>
              <a:t>// Define the User schema</a:t>
            </a:r>
          </a:p>
          <a:p>
            <a:pPr marL="571500" lvl="1" indent="0">
              <a:buNone/>
            </a:pPr>
            <a:r>
              <a:rPr lang="en-IN" sz="1800" dirty="0" err="1"/>
              <a:t>const</a:t>
            </a:r>
            <a:r>
              <a:rPr lang="en-IN" sz="1800" dirty="0"/>
              <a:t> </a:t>
            </a:r>
            <a:r>
              <a:rPr lang="en-IN" sz="1800" dirty="0" err="1"/>
              <a:t>userSchema</a:t>
            </a:r>
            <a:r>
              <a:rPr lang="en-IN" sz="1800" dirty="0"/>
              <a:t> = new </a:t>
            </a:r>
            <a:r>
              <a:rPr lang="en-IN" sz="1800" dirty="0" err="1"/>
              <a:t>mongoose.Schema</a:t>
            </a:r>
            <a:r>
              <a:rPr lang="en-IN" sz="1800" dirty="0"/>
              <a:t>({</a:t>
            </a:r>
          </a:p>
          <a:p>
            <a:pPr marL="571500" lvl="1" indent="0">
              <a:buNone/>
            </a:pPr>
            <a:r>
              <a:rPr lang="en-IN" sz="1800" dirty="0"/>
              <a:t>  username: { type: String, required: true, unique: true },</a:t>
            </a:r>
          </a:p>
          <a:p>
            <a:pPr marL="571500" lvl="1" indent="0">
              <a:buNone/>
            </a:pPr>
            <a:r>
              <a:rPr lang="en-IN" sz="1800" dirty="0"/>
              <a:t>  email: { type: String, required: true, unique: true },</a:t>
            </a:r>
          </a:p>
          <a:p>
            <a:pPr marL="571500" lvl="1" indent="0">
              <a:buNone/>
            </a:pPr>
            <a:r>
              <a:rPr lang="en-IN" sz="1800" dirty="0"/>
              <a:t>  age: { type: Number, required: true },</a:t>
            </a:r>
          </a:p>
          <a:p>
            <a:pPr marL="571500" lvl="1" indent="0">
              <a:buNone/>
            </a:pPr>
            <a:r>
              <a:rPr lang="en-IN" sz="1800" dirty="0"/>
              <a:t>});</a:t>
            </a:r>
          </a:p>
          <a:p>
            <a:pPr marL="571500" lvl="1" indent="0">
              <a:buNone/>
            </a:pPr>
            <a:endParaRPr lang="en-IN" sz="1800" dirty="0"/>
          </a:p>
          <a:p>
            <a:pPr marL="571500" lvl="1" indent="0">
              <a:buNone/>
            </a:pPr>
            <a:r>
              <a:rPr lang="en-IN" sz="1800" dirty="0"/>
              <a:t>// Create the User model</a:t>
            </a:r>
          </a:p>
          <a:p>
            <a:pPr marL="571500" lvl="1" indent="0">
              <a:buNone/>
            </a:pPr>
            <a:r>
              <a:rPr lang="en-IN" sz="1800" dirty="0" err="1"/>
              <a:t>const</a:t>
            </a:r>
            <a:r>
              <a:rPr lang="en-IN" sz="1800" dirty="0"/>
              <a:t> User = </a:t>
            </a:r>
            <a:r>
              <a:rPr lang="en-IN" sz="1800" dirty="0" err="1"/>
              <a:t>mongoose.model</a:t>
            </a:r>
            <a:r>
              <a:rPr lang="en-IN" sz="1800" dirty="0"/>
              <a:t>('User', </a:t>
            </a:r>
            <a:r>
              <a:rPr lang="en-IN" sz="1800" dirty="0" err="1"/>
              <a:t>userSchema</a:t>
            </a:r>
            <a:r>
              <a:rPr lang="en-IN" sz="1800" dirty="0"/>
              <a:t>);</a:t>
            </a:r>
          </a:p>
          <a:p>
            <a:pPr marL="571500" lvl="1" indent="0">
              <a:buNone/>
            </a:pPr>
            <a:endParaRPr lang="en-IN" sz="1800" dirty="0"/>
          </a:p>
          <a:p>
            <a:pPr marL="571500" lvl="1" indent="0">
              <a:buNone/>
            </a:pPr>
            <a:r>
              <a:rPr lang="en-IN" sz="1800" dirty="0" err="1"/>
              <a:t>module.exports</a:t>
            </a:r>
            <a:r>
              <a:rPr lang="en-IN" sz="1800" dirty="0"/>
              <a:t> = User;</a:t>
            </a:r>
          </a:p>
        </p:txBody>
      </p:sp>
    </p:spTree>
    <p:extLst>
      <p:ext uri="{BB962C8B-B14F-4D97-AF65-F5344CB8AC3E}">
        <p14:creationId xmlns:p14="http://schemas.microsoft.com/office/powerpoint/2010/main" val="1437726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2B1C-99C0-B910-763E-EFA3642CDD19}"/>
              </a:ext>
            </a:extLst>
          </p:cNvPr>
          <p:cNvSpPr>
            <a:spLocks noGrp="1"/>
          </p:cNvSpPr>
          <p:nvPr>
            <p:ph type="title"/>
          </p:nvPr>
        </p:nvSpPr>
        <p:spPr/>
        <p:txBody>
          <a:bodyPr>
            <a:normAutofit fontScale="90000"/>
          </a:bodyPr>
          <a:lstStyle/>
          <a:p>
            <a:r>
              <a:rPr lang="en-IN" dirty="0"/>
              <a:t>Example code :-</a:t>
            </a:r>
          </a:p>
        </p:txBody>
      </p:sp>
      <p:sp>
        <p:nvSpPr>
          <p:cNvPr id="3" name="Text Placeholder 2">
            <a:extLst>
              <a:ext uri="{FF2B5EF4-FFF2-40B4-BE49-F238E27FC236}">
                <a16:creationId xmlns:a16="http://schemas.microsoft.com/office/drawing/2014/main" id="{32FACF76-2399-38C6-7DFF-0D4D5EE6B343}"/>
              </a:ext>
            </a:extLst>
          </p:cNvPr>
          <p:cNvSpPr>
            <a:spLocks noGrp="1"/>
          </p:cNvSpPr>
          <p:nvPr>
            <p:ph type="body" idx="1"/>
          </p:nvPr>
        </p:nvSpPr>
        <p:spPr/>
        <p:txBody>
          <a:bodyPr>
            <a:normAutofit fontScale="92500" lnSpcReduction="20000"/>
          </a:bodyPr>
          <a:lstStyle/>
          <a:p>
            <a:pPr marL="571500" lvl="1" indent="0">
              <a:buNone/>
            </a:pPr>
            <a:r>
              <a:rPr lang="en-IN" sz="1500" dirty="0"/>
              <a:t>//Importing modules</a:t>
            </a:r>
          </a:p>
          <a:p>
            <a:pPr marL="571500" lvl="1" indent="0">
              <a:buNone/>
            </a:pPr>
            <a:r>
              <a:rPr lang="en-IN" sz="1500" dirty="0" err="1"/>
              <a:t>const</a:t>
            </a:r>
            <a:r>
              <a:rPr lang="en-IN" sz="1500" dirty="0"/>
              <a:t> express = require('express');</a:t>
            </a:r>
          </a:p>
          <a:p>
            <a:pPr marL="571500" lvl="1" indent="0">
              <a:buNone/>
            </a:pPr>
            <a:r>
              <a:rPr lang="en-IN" sz="1500" dirty="0" err="1"/>
              <a:t>const</a:t>
            </a:r>
            <a:r>
              <a:rPr lang="en-IN" sz="1500" dirty="0"/>
              <a:t> mongoose = require('mongoose');</a:t>
            </a:r>
          </a:p>
          <a:p>
            <a:pPr marL="571500" lvl="1" indent="0">
              <a:buNone/>
            </a:pPr>
            <a:endParaRPr lang="en-IN" sz="1500" dirty="0"/>
          </a:p>
          <a:p>
            <a:pPr marL="571500" lvl="1" indent="0">
              <a:buNone/>
            </a:pPr>
            <a:r>
              <a:rPr lang="en-IN" sz="1500" dirty="0" err="1"/>
              <a:t>const</a:t>
            </a:r>
            <a:r>
              <a:rPr lang="en-IN" sz="1500" dirty="0"/>
              <a:t> app = express();</a:t>
            </a:r>
          </a:p>
          <a:p>
            <a:pPr marL="571500" lvl="1" indent="0">
              <a:buNone/>
            </a:pPr>
            <a:r>
              <a:rPr lang="en-IN" sz="1500" dirty="0" err="1"/>
              <a:t>const</a:t>
            </a:r>
            <a:r>
              <a:rPr lang="en-IN" sz="1500" dirty="0"/>
              <a:t> PORT = 3000;</a:t>
            </a:r>
          </a:p>
          <a:p>
            <a:pPr marL="571500" lvl="1" indent="0">
              <a:buNone/>
            </a:pPr>
            <a:r>
              <a:rPr lang="en-IN" sz="1500" dirty="0"/>
              <a:t>//Connection to the </a:t>
            </a:r>
            <a:r>
              <a:rPr lang="en-IN" sz="1500" dirty="0" err="1"/>
              <a:t>mongodb</a:t>
            </a:r>
            <a:r>
              <a:rPr lang="en-IN" sz="1500" dirty="0"/>
              <a:t> database</a:t>
            </a:r>
          </a:p>
          <a:p>
            <a:pPr marL="571500" lvl="1" indent="0">
              <a:buNone/>
            </a:pPr>
            <a:r>
              <a:rPr lang="en-IN" sz="1500" dirty="0" err="1"/>
              <a:t>mongoose.connect</a:t>
            </a:r>
            <a:r>
              <a:rPr lang="en-IN" sz="1500" dirty="0"/>
              <a:t>('</a:t>
            </a:r>
            <a:r>
              <a:rPr lang="en-IN" sz="1500" dirty="0" err="1"/>
              <a:t>mongodb</a:t>
            </a:r>
            <a:r>
              <a:rPr lang="en-IN" sz="1500" dirty="0"/>
              <a:t>://localhost:27017/</a:t>
            </a:r>
            <a:r>
              <a:rPr lang="en-IN" sz="1500" dirty="0" err="1"/>
              <a:t>ExpressIntegration</a:t>
            </a:r>
            <a:r>
              <a:rPr lang="en-IN" sz="1500" dirty="0"/>
              <a:t>')</a:t>
            </a:r>
          </a:p>
          <a:p>
            <a:pPr marL="571500" lvl="1" indent="0">
              <a:buNone/>
            </a:pPr>
            <a:r>
              <a:rPr lang="en-IN" sz="1500" dirty="0"/>
              <a:t>.then(()=&gt;{</a:t>
            </a:r>
          </a:p>
          <a:p>
            <a:pPr marL="571500" lvl="1" indent="0">
              <a:buNone/>
            </a:pPr>
            <a:r>
              <a:rPr lang="en-IN" sz="1500" dirty="0"/>
              <a:t>	</a:t>
            </a:r>
            <a:r>
              <a:rPr lang="en-IN" sz="1500" dirty="0" err="1"/>
              <a:t>app.listen</a:t>
            </a:r>
            <a:r>
              <a:rPr lang="en-IN" sz="1500" dirty="0"/>
              <a:t>(PORT, ()=&gt;{</a:t>
            </a:r>
          </a:p>
          <a:p>
            <a:pPr marL="571500" lvl="1" indent="0">
              <a:buNone/>
            </a:pPr>
            <a:r>
              <a:rPr lang="en-IN" sz="1500" dirty="0"/>
              <a:t>		console.log("Database connection is Ready "</a:t>
            </a:r>
          </a:p>
          <a:p>
            <a:pPr marL="571500" lvl="1" indent="0">
              <a:buNone/>
            </a:pPr>
            <a:r>
              <a:rPr lang="en-IN" sz="1500" dirty="0"/>
              <a:t>		+ "and Server is Listening on Port ", PORT);</a:t>
            </a:r>
          </a:p>
          <a:p>
            <a:pPr marL="571500" lvl="1" indent="0">
              <a:buNone/>
            </a:pPr>
            <a:r>
              <a:rPr lang="en-IN" sz="1500" dirty="0"/>
              <a:t>	})</a:t>
            </a:r>
          </a:p>
          <a:p>
            <a:pPr marL="571500" lvl="1" indent="0">
              <a:buNone/>
            </a:pPr>
            <a:r>
              <a:rPr lang="en-IN" sz="1500" dirty="0"/>
              <a:t>})</a:t>
            </a:r>
          </a:p>
          <a:p>
            <a:pPr marL="571500" lvl="1" indent="0">
              <a:buNone/>
            </a:pPr>
            <a:r>
              <a:rPr lang="en-IN" sz="1500" dirty="0"/>
              <a:t>.catch((err)=&gt;{</a:t>
            </a:r>
          </a:p>
          <a:p>
            <a:pPr marL="571500" lvl="1" indent="0">
              <a:buNone/>
            </a:pPr>
            <a:r>
              <a:rPr lang="en-IN" sz="1500" dirty="0"/>
              <a:t>	console.log("A error has been occurred while"</a:t>
            </a:r>
          </a:p>
          <a:p>
            <a:pPr marL="571500" lvl="1" indent="0">
              <a:buNone/>
            </a:pPr>
            <a:r>
              <a:rPr lang="en-IN" sz="1500" dirty="0"/>
              <a:t>		+ " connecting to database.");</a:t>
            </a:r>
          </a:p>
          <a:p>
            <a:pPr marL="571500" lvl="1" indent="0">
              <a:buNone/>
            </a:pPr>
            <a:r>
              <a:rPr lang="en-IN" sz="1500" dirty="0"/>
              <a:t>})</a:t>
            </a:r>
          </a:p>
          <a:p>
            <a:endParaRPr lang="en-IN" dirty="0"/>
          </a:p>
        </p:txBody>
      </p:sp>
    </p:spTree>
    <p:extLst>
      <p:ext uri="{BB962C8B-B14F-4D97-AF65-F5344CB8AC3E}">
        <p14:creationId xmlns:p14="http://schemas.microsoft.com/office/powerpoint/2010/main" val="226520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7A9D-CFCD-9611-AAAC-501EE5C7E29A}"/>
              </a:ext>
            </a:extLst>
          </p:cNvPr>
          <p:cNvSpPr>
            <a:spLocks noGrp="1"/>
          </p:cNvSpPr>
          <p:nvPr>
            <p:ph type="title"/>
          </p:nvPr>
        </p:nvSpPr>
        <p:spPr/>
        <p:txBody>
          <a:bodyPr>
            <a:normAutofit fontScale="90000"/>
          </a:bodyPr>
          <a:lstStyle/>
          <a:p>
            <a:r>
              <a:rPr lang="en-IN" dirty="0"/>
              <a:t>Why are companies using </a:t>
            </a:r>
            <a:r>
              <a:rPr lang="en-IN" dirty="0" err="1"/>
              <a:t>NodeJs</a:t>
            </a:r>
            <a:r>
              <a:rPr lang="en-IN" dirty="0"/>
              <a:t> ?</a:t>
            </a:r>
          </a:p>
        </p:txBody>
      </p:sp>
      <p:sp>
        <p:nvSpPr>
          <p:cNvPr id="3" name="Text Placeholder 2">
            <a:extLst>
              <a:ext uri="{FF2B5EF4-FFF2-40B4-BE49-F238E27FC236}">
                <a16:creationId xmlns:a16="http://schemas.microsoft.com/office/drawing/2014/main" id="{14CD0109-E08E-C4D3-EBE7-9101B427993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ECF4705-7605-88BD-156A-D8BED96895F6}"/>
              </a:ext>
            </a:extLst>
          </p:cNvPr>
          <p:cNvPicPr>
            <a:picLocks noChangeAspect="1"/>
          </p:cNvPicPr>
          <p:nvPr/>
        </p:nvPicPr>
        <p:blipFill>
          <a:blip r:embed="rId2"/>
          <a:stretch>
            <a:fillRect/>
          </a:stretch>
        </p:blipFill>
        <p:spPr>
          <a:xfrm>
            <a:off x="449680" y="973651"/>
            <a:ext cx="7109360" cy="3829247"/>
          </a:xfrm>
          <a:prstGeom prst="rect">
            <a:avLst/>
          </a:prstGeom>
        </p:spPr>
      </p:pic>
    </p:spTree>
    <p:extLst>
      <p:ext uri="{BB962C8B-B14F-4D97-AF65-F5344CB8AC3E}">
        <p14:creationId xmlns:p14="http://schemas.microsoft.com/office/powerpoint/2010/main" val="663262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668D-1439-7DDC-D701-2190886F603F}"/>
              </a:ext>
            </a:extLst>
          </p:cNvPr>
          <p:cNvSpPr>
            <a:spLocks noGrp="1"/>
          </p:cNvSpPr>
          <p:nvPr>
            <p:ph type="title"/>
          </p:nvPr>
        </p:nvSpPr>
        <p:spPr/>
        <p:txBody>
          <a:bodyPr>
            <a:normAutofit fontScale="90000"/>
          </a:bodyPr>
          <a:lstStyle/>
          <a:p>
            <a:r>
              <a:rPr lang="en-IN" dirty="0"/>
              <a:t>What is REST API ?</a:t>
            </a:r>
          </a:p>
        </p:txBody>
      </p:sp>
      <p:sp>
        <p:nvSpPr>
          <p:cNvPr id="3" name="Text Placeholder 2">
            <a:extLst>
              <a:ext uri="{FF2B5EF4-FFF2-40B4-BE49-F238E27FC236}">
                <a16:creationId xmlns:a16="http://schemas.microsoft.com/office/drawing/2014/main" id="{97E9E3CB-94FD-0F7E-5BA0-7D051A7C57E4}"/>
              </a:ext>
            </a:extLst>
          </p:cNvPr>
          <p:cNvSpPr>
            <a:spLocks noGrp="1"/>
          </p:cNvSpPr>
          <p:nvPr>
            <p:ph type="body" idx="1"/>
          </p:nvPr>
        </p:nvSpPr>
        <p:spPr/>
        <p:txBody>
          <a:bodyPr/>
          <a:lstStyle/>
          <a:p>
            <a:r>
              <a:rPr lang="en-US" dirty="0"/>
              <a:t>REST API is the standard way to send and receive data for web services.</a:t>
            </a:r>
          </a:p>
          <a:p>
            <a:endParaRPr lang="en-US" dirty="0"/>
          </a:p>
          <a:p>
            <a:r>
              <a:rPr lang="en-US" dirty="0"/>
              <a:t>REST (Representational state transfer) is a popular architecture that is used to create web services.</a:t>
            </a:r>
          </a:p>
          <a:p>
            <a:endParaRPr lang="en-US" dirty="0"/>
          </a:p>
          <a:p>
            <a:r>
              <a:rPr lang="en-US" dirty="0"/>
              <a:t>API (Application Programming Interface is a code that allows two software programs to communicate with each other.</a:t>
            </a:r>
          </a:p>
          <a:p>
            <a:endParaRPr lang="en-US" dirty="0"/>
          </a:p>
          <a:p>
            <a:r>
              <a:rPr lang="en-US" dirty="0"/>
              <a:t>REST API is a software that allows two apps to communicate with one another over the internet and through numerous devices.</a:t>
            </a:r>
            <a:endParaRPr lang="en-IN" dirty="0"/>
          </a:p>
        </p:txBody>
      </p:sp>
    </p:spTree>
    <p:extLst>
      <p:ext uri="{BB962C8B-B14F-4D97-AF65-F5344CB8AC3E}">
        <p14:creationId xmlns:p14="http://schemas.microsoft.com/office/powerpoint/2010/main" val="552322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6F136-D8BA-0F54-08D4-45BA13326AFE}"/>
              </a:ext>
            </a:extLst>
          </p:cNvPr>
          <p:cNvSpPr>
            <a:spLocks noGrp="1"/>
          </p:cNvSpPr>
          <p:nvPr>
            <p:ph type="title"/>
          </p:nvPr>
        </p:nvSpPr>
        <p:spPr/>
        <p:txBody>
          <a:bodyPr>
            <a:normAutofit fontScale="90000"/>
          </a:bodyPr>
          <a:lstStyle/>
          <a:p>
            <a:r>
              <a:rPr lang="en-IN" dirty="0"/>
              <a:t>REST </a:t>
            </a:r>
          </a:p>
        </p:txBody>
      </p:sp>
      <p:sp>
        <p:nvSpPr>
          <p:cNvPr id="3" name="Text Placeholder 2">
            <a:extLst>
              <a:ext uri="{FF2B5EF4-FFF2-40B4-BE49-F238E27FC236}">
                <a16:creationId xmlns:a16="http://schemas.microsoft.com/office/drawing/2014/main" id="{36D36A51-8B5F-AC1F-9CDC-120A8C2DB2F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FF75927-FA5F-0538-73DB-220CCD8CE303}"/>
              </a:ext>
            </a:extLst>
          </p:cNvPr>
          <p:cNvPicPr>
            <a:picLocks noChangeAspect="1"/>
          </p:cNvPicPr>
          <p:nvPr/>
        </p:nvPicPr>
        <p:blipFill>
          <a:blip r:embed="rId2"/>
          <a:stretch>
            <a:fillRect/>
          </a:stretch>
        </p:blipFill>
        <p:spPr>
          <a:xfrm>
            <a:off x="441826" y="1002622"/>
            <a:ext cx="7604893" cy="2967398"/>
          </a:xfrm>
          <a:prstGeom prst="rect">
            <a:avLst/>
          </a:prstGeom>
        </p:spPr>
      </p:pic>
    </p:spTree>
    <p:extLst>
      <p:ext uri="{BB962C8B-B14F-4D97-AF65-F5344CB8AC3E}">
        <p14:creationId xmlns:p14="http://schemas.microsoft.com/office/powerpoint/2010/main" val="3938536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452D-F768-8409-D2AD-1D07702F5431}"/>
              </a:ext>
            </a:extLst>
          </p:cNvPr>
          <p:cNvSpPr>
            <a:spLocks noGrp="1"/>
          </p:cNvSpPr>
          <p:nvPr>
            <p:ph type="title"/>
          </p:nvPr>
        </p:nvSpPr>
        <p:spPr/>
        <p:txBody>
          <a:bodyPr>
            <a:normAutofit fontScale="90000"/>
          </a:bodyPr>
          <a:lstStyle/>
          <a:p>
            <a:r>
              <a:rPr lang="en-IN" dirty="0"/>
              <a:t>REST</a:t>
            </a:r>
          </a:p>
        </p:txBody>
      </p:sp>
      <p:sp>
        <p:nvSpPr>
          <p:cNvPr id="3" name="Text Placeholder 2">
            <a:extLst>
              <a:ext uri="{FF2B5EF4-FFF2-40B4-BE49-F238E27FC236}">
                <a16:creationId xmlns:a16="http://schemas.microsoft.com/office/drawing/2014/main" id="{13AF5B38-727E-B0B5-354D-ECF621AB10F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64AEE32-6F79-0D77-2C67-6B2466574EE7}"/>
              </a:ext>
            </a:extLst>
          </p:cNvPr>
          <p:cNvPicPr>
            <a:picLocks noChangeAspect="1"/>
          </p:cNvPicPr>
          <p:nvPr/>
        </p:nvPicPr>
        <p:blipFill>
          <a:blip r:embed="rId2"/>
          <a:stretch>
            <a:fillRect/>
          </a:stretch>
        </p:blipFill>
        <p:spPr>
          <a:xfrm>
            <a:off x="483698" y="1005840"/>
            <a:ext cx="7875442" cy="3737297"/>
          </a:xfrm>
          <a:prstGeom prst="rect">
            <a:avLst/>
          </a:prstGeom>
        </p:spPr>
      </p:pic>
    </p:spTree>
    <p:extLst>
      <p:ext uri="{BB962C8B-B14F-4D97-AF65-F5344CB8AC3E}">
        <p14:creationId xmlns:p14="http://schemas.microsoft.com/office/powerpoint/2010/main" val="3879613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E140-6277-4C4C-12B6-57E8D7B34E64}"/>
              </a:ext>
            </a:extLst>
          </p:cNvPr>
          <p:cNvSpPr>
            <a:spLocks noGrp="1"/>
          </p:cNvSpPr>
          <p:nvPr>
            <p:ph type="title"/>
          </p:nvPr>
        </p:nvSpPr>
        <p:spPr/>
        <p:txBody>
          <a:bodyPr>
            <a:normAutofit fontScale="90000"/>
          </a:bodyPr>
          <a:lstStyle/>
          <a:p>
            <a:r>
              <a:rPr lang="en-IN" dirty="0"/>
              <a:t>REST </a:t>
            </a:r>
          </a:p>
        </p:txBody>
      </p:sp>
      <p:sp>
        <p:nvSpPr>
          <p:cNvPr id="3" name="Text Placeholder 2">
            <a:extLst>
              <a:ext uri="{FF2B5EF4-FFF2-40B4-BE49-F238E27FC236}">
                <a16:creationId xmlns:a16="http://schemas.microsoft.com/office/drawing/2014/main" id="{0D3CAF83-5F0A-BC44-E1E9-0D8C517E67D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5E65B9A-D06A-48A9-94DF-99E59E21D116}"/>
              </a:ext>
            </a:extLst>
          </p:cNvPr>
          <p:cNvPicPr>
            <a:picLocks noChangeAspect="1"/>
          </p:cNvPicPr>
          <p:nvPr/>
        </p:nvPicPr>
        <p:blipFill>
          <a:blip r:embed="rId2"/>
          <a:stretch>
            <a:fillRect/>
          </a:stretch>
        </p:blipFill>
        <p:spPr>
          <a:xfrm>
            <a:off x="344499" y="923875"/>
            <a:ext cx="8487801" cy="3785285"/>
          </a:xfrm>
          <a:prstGeom prst="rect">
            <a:avLst/>
          </a:prstGeom>
        </p:spPr>
      </p:pic>
    </p:spTree>
    <p:extLst>
      <p:ext uri="{BB962C8B-B14F-4D97-AF65-F5344CB8AC3E}">
        <p14:creationId xmlns:p14="http://schemas.microsoft.com/office/powerpoint/2010/main" val="1352144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65C8-8947-2F94-AA16-463A1FEDE993}"/>
              </a:ext>
            </a:extLst>
          </p:cNvPr>
          <p:cNvSpPr>
            <a:spLocks noGrp="1"/>
          </p:cNvSpPr>
          <p:nvPr>
            <p:ph type="title"/>
          </p:nvPr>
        </p:nvSpPr>
        <p:spPr/>
        <p:txBody>
          <a:bodyPr>
            <a:normAutofit fontScale="90000"/>
          </a:bodyPr>
          <a:lstStyle/>
          <a:p>
            <a:r>
              <a:rPr lang="en-IN" dirty="0"/>
              <a:t>Http request types :</a:t>
            </a:r>
          </a:p>
        </p:txBody>
      </p:sp>
      <p:sp>
        <p:nvSpPr>
          <p:cNvPr id="3" name="Text Placeholder 2">
            <a:extLst>
              <a:ext uri="{FF2B5EF4-FFF2-40B4-BE49-F238E27FC236}">
                <a16:creationId xmlns:a16="http://schemas.microsoft.com/office/drawing/2014/main" id="{B7E29E11-994D-E7AF-49EB-CFD80C1F07F4}"/>
              </a:ext>
            </a:extLst>
          </p:cNvPr>
          <p:cNvSpPr>
            <a:spLocks noGrp="1"/>
          </p:cNvSpPr>
          <p:nvPr>
            <p:ph type="body" idx="1"/>
          </p:nvPr>
        </p:nvSpPr>
        <p:spPr/>
        <p:txBody>
          <a:bodyPr>
            <a:normAutofit lnSpcReduction="10000"/>
          </a:bodyPr>
          <a:lstStyle/>
          <a:p>
            <a:pPr algn="l"/>
            <a:r>
              <a:rPr lang="en-US" b="0" i="0" dirty="0">
                <a:solidFill>
                  <a:srgbClr val="51565E"/>
                </a:solidFill>
                <a:effectLst/>
                <a:latin typeface="Roboto" panose="020F0502020204030204" pitchFamily="2" charset="0"/>
              </a:rPr>
              <a:t>HTTP Requests are simply messages that are sent by the client to do some tasks on the server</a:t>
            </a:r>
          </a:p>
          <a:p>
            <a:pPr algn="l"/>
            <a:endParaRPr lang="en-US" b="0" i="0" dirty="0">
              <a:solidFill>
                <a:srgbClr val="51565E"/>
              </a:solidFill>
              <a:effectLst/>
              <a:latin typeface="Roboto" panose="020F0502020204030204" pitchFamily="2" charset="0"/>
            </a:endParaRPr>
          </a:p>
          <a:p>
            <a:pPr algn="l">
              <a:buFont typeface="Arial" panose="020B0604020202020204" pitchFamily="34" charset="0"/>
              <a:buChar char="•"/>
            </a:pPr>
            <a:r>
              <a:rPr lang="en-US" b="0" i="0" dirty="0">
                <a:solidFill>
                  <a:srgbClr val="51565E"/>
                </a:solidFill>
                <a:effectLst/>
                <a:latin typeface="Roboto" panose="020F0502020204030204" pitchFamily="2" charset="0"/>
              </a:rPr>
              <a:t>GET - Get command is used to request data from the server, but mainly this method is used to read data</a:t>
            </a:r>
          </a:p>
          <a:p>
            <a:pPr algn="l">
              <a:buFont typeface="Arial" panose="020B0604020202020204" pitchFamily="34" charset="0"/>
              <a:buChar char="•"/>
            </a:pPr>
            <a:endParaRPr lang="en-US" b="0" i="0" dirty="0">
              <a:solidFill>
                <a:srgbClr val="51565E"/>
              </a:solidFill>
              <a:effectLst/>
              <a:latin typeface="Roboto" panose="020F0502020204030204" pitchFamily="2" charset="0"/>
            </a:endParaRPr>
          </a:p>
          <a:p>
            <a:pPr algn="l">
              <a:buFont typeface="Arial" panose="020B0604020202020204" pitchFamily="34" charset="0"/>
              <a:buChar char="•"/>
            </a:pPr>
            <a:r>
              <a:rPr lang="en-US" b="0" i="0" dirty="0">
                <a:solidFill>
                  <a:srgbClr val="51565E"/>
                </a:solidFill>
                <a:effectLst/>
                <a:latin typeface="Roboto" panose="020F0502020204030204" pitchFamily="2" charset="0"/>
              </a:rPr>
              <a:t>PATCH - This command is used to update, change or replace the data</a:t>
            </a:r>
          </a:p>
          <a:p>
            <a:pPr algn="l">
              <a:buFont typeface="Arial" panose="020B0604020202020204" pitchFamily="34" charset="0"/>
              <a:buChar char="•"/>
            </a:pPr>
            <a:endParaRPr lang="en-US" b="0" i="0" dirty="0">
              <a:solidFill>
                <a:srgbClr val="51565E"/>
              </a:solidFill>
              <a:effectLst/>
              <a:latin typeface="Roboto" panose="020F0502020204030204" pitchFamily="2" charset="0"/>
            </a:endParaRPr>
          </a:p>
          <a:p>
            <a:pPr algn="l">
              <a:buFont typeface="Arial" panose="020B0604020202020204" pitchFamily="34" charset="0"/>
              <a:buChar char="•"/>
            </a:pPr>
            <a:r>
              <a:rPr lang="en-US" b="0" i="0" dirty="0">
                <a:solidFill>
                  <a:srgbClr val="51565E"/>
                </a:solidFill>
                <a:effectLst/>
                <a:latin typeface="Roboto" panose="020F0502020204030204" pitchFamily="2" charset="0"/>
              </a:rPr>
              <a:t>POST - The post method is used to create new or to edit already existing data</a:t>
            </a:r>
          </a:p>
          <a:p>
            <a:pPr algn="l">
              <a:buFont typeface="Arial" panose="020B0604020202020204" pitchFamily="34" charset="0"/>
              <a:buChar char="•"/>
            </a:pPr>
            <a:endParaRPr lang="en-US" b="0" i="0" dirty="0">
              <a:solidFill>
                <a:srgbClr val="51565E"/>
              </a:solidFill>
              <a:effectLst/>
              <a:latin typeface="Roboto" panose="020F0502020204030204" pitchFamily="2" charset="0"/>
            </a:endParaRPr>
          </a:p>
          <a:p>
            <a:pPr algn="l">
              <a:buFont typeface="Arial" panose="020B0604020202020204" pitchFamily="34" charset="0"/>
              <a:buChar char="•"/>
            </a:pPr>
            <a:r>
              <a:rPr lang="en-US" b="0" i="0" dirty="0">
                <a:solidFill>
                  <a:srgbClr val="51565E"/>
                </a:solidFill>
                <a:effectLst/>
                <a:latin typeface="Roboto" panose="020F0502020204030204" pitchFamily="2" charset="0"/>
              </a:rPr>
              <a:t>Delete - This delete command is used to delete the data completely from the server</a:t>
            </a:r>
          </a:p>
          <a:p>
            <a:endParaRPr lang="en-IN" dirty="0"/>
          </a:p>
        </p:txBody>
      </p:sp>
    </p:spTree>
    <p:extLst>
      <p:ext uri="{BB962C8B-B14F-4D97-AF65-F5344CB8AC3E}">
        <p14:creationId xmlns:p14="http://schemas.microsoft.com/office/powerpoint/2010/main" val="6508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6A1A-B780-3B29-AFEA-C146BBE3EE14}"/>
              </a:ext>
            </a:extLst>
          </p:cNvPr>
          <p:cNvSpPr>
            <a:spLocks noGrp="1"/>
          </p:cNvSpPr>
          <p:nvPr>
            <p:ph type="title"/>
          </p:nvPr>
        </p:nvSpPr>
        <p:spPr/>
        <p:txBody>
          <a:bodyPr>
            <a:normAutofit fontScale="90000"/>
          </a:bodyPr>
          <a:lstStyle/>
          <a:p>
            <a:r>
              <a:rPr lang="en-IN" dirty="0"/>
              <a:t>Example :-</a:t>
            </a:r>
          </a:p>
        </p:txBody>
      </p:sp>
      <p:sp>
        <p:nvSpPr>
          <p:cNvPr id="3" name="Text Placeholder 2">
            <a:extLst>
              <a:ext uri="{FF2B5EF4-FFF2-40B4-BE49-F238E27FC236}">
                <a16:creationId xmlns:a16="http://schemas.microsoft.com/office/drawing/2014/main" id="{49BC0739-4B8D-3227-6443-8B61F41133E4}"/>
              </a:ext>
            </a:extLst>
          </p:cNvPr>
          <p:cNvSpPr>
            <a:spLocks noGrp="1"/>
          </p:cNvSpPr>
          <p:nvPr>
            <p:ph type="body" idx="1"/>
          </p:nvPr>
        </p:nvSpPr>
        <p:spPr/>
        <p:txBody>
          <a:bodyPr>
            <a:normAutofit fontScale="85000" lnSpcReduction="20000"/>
          </a:bodyPr>
          <a:lstStyle/>
          <a:p>
            <a:pPr marL="571500" lvl="1" indent="0">
              <a:buNone/>
            </a:pPr>
            <a:r>
              <a:rPr lang="en-IN" sz="900" dirty="0" err="1"/>
              <a:t>const</a:t>
            </a:r>
            <a:r>
              <a:rPr lang="en-IN" sz="900" dirty="0"/>
              <a:t> express = require('express');</a:t>
            </a:r>
          </a:p>
          <a:p>
            <a:pPr marL="571500" lvl="1" indent="0">
              <a:buNone/>
            </a:pPr>
            <a:r>
              <a:rPr lang="en-IN" sz="900" dirty="0" err="1"/>
              <a:t>const</a:t>
            </a:r>
            <a:r>
              <a:rPr lang="en-IN" sz="900" dirty="0"/>
              <a:t> app = express();</a:t>
            </a:r>
          </a:p>
          <a:p>
            <a:pPr marL="571500" lvl="1" indent="0">
              <a:buNone/>
            </a:pPr>
            <a:r>
              <a:rPr lang="en-IN" sz="900" dirty="0" err="1"/>
              <a:t>const</a:t>
            </a:r>
            <a:r>
              <a:rPr lang="en-IN" sz="900" dirty="0"/>
              <a:t> PORT = </a:t>
            </a:r>
            <a:r>
              <a:rPr lang="en-IN" sz="900" dirty="0" err="1"/>
              <a:t>process.env.PORT</a:t>
            </a:r>
            <a:r>
              <a:rPr lang="en-IN" sz="900" dirty="0"/>
              <a:t> || 3000;</a:t>
            </a:r>
          </a:p>
          <a:p>
            <a:pPr marL="571500" lvl="1" indent="0">
              <a:buNone/>
            </a:pPr>
            <a:endParaRPr lang="en-IN" sz="900" dirty="0"/>
          </a:p>
          <a:p>
            <a:pPr marL="571500" lvl="1" indent="0">
              <a:buNone/>
            </a:pPr>
            <a:r>
              <a:rPr lang="en-IN" sz="900" dirty="0" err="1"/>
              <a:t>app.use</a:t>
            </a:r>
            <a:r>
              <a:rPr lang="en-IN" sz="900" dirty="0"/>
              <a:t>(</a:t>
            </a:r>
            <a:r>
              <a:rPr lang="en-IN" sz="900" dirty="0" err="1"/>
              <a:t>express.json</a:t>
            </a:r>
            <a:r>
              <a:rPr lang="en-IN" sz="900" dirty="0"/>
              <a:t>());</a:t>
            </a:r>
          </a:p>
          <a:p>
            <a:pPr marL="571500" lvl="1" indent="0">
              <a:buNone/>
            </a:pPr>
            <a:endParaRPr lang="en-IN" sz="900" dirty="0"/>
          </a:p>
          <a:p>
            <a:pPr marL="571500" lvl="1" indent="0">
              <a:buNone/>
            </a:pPr>
            <a:r>
              <a:rPr lang="en-IN" sz="900" dirty="0"/>
              <a:t>// Define a sample collection of books</a:t>
            </a:r>
          </a:p>
          <a:p>
            <a:pPr marL="571500" lvl="1" indent="0">
              <a:buNone/>
            </a:pPr>
            <a:r>
              <a:rPr lang="en-IN" sz="900" dirty="0" err="1"/>
              <a:t>const</a:t>
            </a:r>
            <a:r>
              <a:rPr lang="en-IN" sz="900" dirty="0"/>
              <a:t> books = [</a:t>
            </a:r>
          </a:p>
          <a:p>
            <a:pPr marL="571500" lvl="1" indent="0">
              <a:buNone/>
            </a:pPr>
            <a:r>
              <a:rPr lang="en-IN" sz="900" dirty="0"/>
              <a:t>  { id: 1, title: 'Book 1' },</a:t>
            </a:r>
          </a:p>
          <a:p>
            <a:pPr marL="571500" lvl="1" indent="0">
              <a:buNone/>
            </a:pPr>
            <a:r>
              <a:rPr lang="en-IN" sz="900" dirty="0"/>
              <a:t>  { id: 2, title: 'Book 2' },</a:t>
            </a:r>
          </a:p>
          <a:p>
            <a:pPr marL="571500" lvl="1" indent="0">
              <a:buNone/>
            </a:pPr>
            <a:r>
              <a:rPr lang="en-IN" sz="900" dirty="0"/>
              <a:t>  // ... add more books here</a:t>
            </a:r>
          </a:p>
          <a:p>
            <a:pPr marL="571500" lvl="1" indent="0">
              <a:buNone/>
            </a:pPr>
            <a:r>
              <a:rPr lang="en-IN" sz="900" dirty="0"/>
              <a:t>];</a:t>
            </a:r>
          </a:p>
          <a:p>
            <a:pPr marL="571500" lvl="1" indent="0">
              <a:buNone/>
            </a:pPr>
            <a:endParaRPr lang="en-IN" sz="900" dirty="0"/>
          </a:p>
          <a:p>
            <a:pPr marL="571500" lvl="1" indent="0">
              <a:buNone/>
            </a:pPr>
            <a:r>
              <a:rPr lang="en-IN" sz="900" dirty="0"/>
              <a:t>// Define routes for the API</a:t>
            </a:r>
          </a:p>
          <a:p>
            <a:pPr marL="571500" lvl="1" indent="0">
              <a:buNone/>
            </a:pPr>
            <a:r>
              <a:rPr lang="en-IN" sz="900" dirty="0" err="1"/>
              <a:t>app.get</a:t>
            </a:r>
            <a:r>
              <a:rPr lang="en-IN" sz="900" dirty="0"/>
              <a:t>('/</a:t>
            </a:r>
            <a:r>
              <a:rPr lang="en-IN" sz="900" dirty="0" err="1"/>
              <a:t>api</a:t>
            </a:r>
            <a:r>
              <a:rPr lang="en-IN" sz="900" dirty="0"/>
              <a:t>/books', (</a:t>
            </a:r>
            <a:r>
              <a:rPr lang="en-IN" sz="900" dirty="0" err="1"/>
              <a:t>req</a:t>
            </a:r>
            <a:r>
              <a:rPr lang="en-IN" sz="900" dirty="0"/>
              <a:t>, res) =&gt; {</a:t>
            </a:r>
          </a:p>
          <a:p>
            <a:pPr marL="571500" lvl="1" indent="0">
              <a:buNone/>
            </a:pPr>
            <a:r>
              <a:rPr lang="en-IN" sz="900" dirty="0"/>
              <a:t>  </a:t>
            </a:r>
            <a:r>
              <a:rPr lang="en-IN" sz="900" dirty="0" err="1"/>
              <a:t>res.json</a:t>
            </a:r>
            <a:r>
              <a:rPr lang="en-IN" sz="900" dirty="0"/>
              <a:t>(books);</a:t>
            </a:r>
          </a:p>
          <a:p>
            <a:pPr marL="571500" lvl="1" indent="0">
              <a:buNone/>
            </a:pPr>
            <a:r>
              <a:rPr lang="en-IN" sz="900" dirty="0"/>
              <a:t>});</a:t>
            </a:r>
          </a:p>
          <a:p>
            <a:pPr marL="571500" lvl="1" indent="0">
              <a:buNone/>
            </a:pPr>
            <a:endParaRPr lang="en-IN" sz="900" dirty="0"/>
          </a:p>
          <a:p>
            <a:pPr marL="571500" lvl="1" indent="0">
              <a:buNone/>
            </a:pPr>
            <a:r>
              <a:rPr lang="en-IN" sz="900" dirty="0" err="1"/>
              <a:t>app.get</a:t>
            </a:r>
            <a:r>
              <a:rPr lang="en-IN" sz="900" dirty="0"/>
              <a:t>('/</a:t>
            </a:r>
            <a:r>
              <a:rPr lang="en-IN" sz="900" dirty="0" err="1"/>
              <a:t>api</a:t>
            </a:r>
            <a:r>
              <a:rPr lang="en-IN" sz="900" dirty="0"/>
              <a:t>/books/:id', (</a:t>
            </a:r>
            <a:r>
              <a:rPr lang="en-IN" sz="900" dirty="0" err="1"/>
              <a:t>req</a:t>
            </a:r>
            <a:r>
              <a:rPr lang="en-IN" sz="900" dirty="0"/>
              <a:t>, res) =&gt; {</a:t>
            </a:r>
          </a:p>
          <a:p>
            <a:pPr marL="571500" lvl="1" indent="0">
              <a:buNone/>
            </a:pPr>
            <a:r>
              <a:rPr lang="en-IN" sz="900" dirty="0"/>
              <a:t>  </a:t>
            </a:r>
            <a:r>
              <a:rPr lang="en-IN" sz="900" dirty="0" err="1"/>
              <a:t>const</a:t>
            </a:r>
            <a:r>
              <a:rPr lang="en-IN" sz="900" dirty="0"/>
              <a:t> id = </a:t>
            </a:r>
            <a:r>
              <a:rPr lang="en-IN" sz="900" dirty="0" err="1"/>
              <a:t>parseInt</a:t>
            </a:r>
            <a:r>
              <a:rPr lang="en-IN" sz="900" dirty="0"/>
              <a:t>(req.params.id);</a:t>
            </a:r>
          </a:p>
          <a:p>
            <a:pPr marL="571500" lvl="1" indent="0">
              <a:buNone/>
            </a:pPr>
            <a:r>
              <a:rPr lang="en-IN" sz="900" dirty="0"/>
              <a:t>  </a:t>
            </a:r>
            <a:r>
              <a:rPr lang="en-IN" sz="900" dirty="0" err="1"/>
              <a:t>const</a:t>
            </a:r>
            <a:r>
              <a:rPr lang="en-IN" sz="900" dirty="0"/>
              <a:t> book = </a:t>
            </a:r>
            <a:r>
              <a:rPr lang="en-IN" sz="900" dirty="0" err="1"/>
              <a:t>books.find</a:t>
            </a:r>
            <a:r>
              <a:rPr lang="en-IN" sz="900" dirty="0"/>
              <a:t>(book =&gt; book.id === id);</a:t>
            </a:r>
          </a:p>
          <a:p>
            <a:pPr marL="571500" lvl="1" indent="0">
              <a:buNone/>
            </a:pPr>
            <a:r>
              <a:rPr lang="en-IN" sz="900" dirty="0"/>
              <a:t>  if (book) {</a:t>
            </a:r>
          </a:p>
          <a:p>
            <a:pPr marL="571500" lvl="1" indent="0">
              <a:buNone/>
            </a:pPr>
            <a:r>
              <a:rPr lang="en-IN" sz="900" dirty="0"/>
              <a:t>    </a:t>
            </a:r>
            <a:r>
              <a:rPr lang="en-IN" sz="900" dirty="0" err="1"/>
              <a:t>res.json</a:t>
            </a:r>
            <a:r>
              <a:rPr lang="en-IN" sz="900" dirty="0"/>
              <a:t>(book);</a:t>
            </a:r>
          </a:p>
          <a:p>
            <a:pPr marL="571500" lvl="1" indent="0">
              <a:buNone/>
            </a:pPr>
            <a:r>
              <a:rPr lang="en-IN" sz="900" dirty="0"/>
              <a:t>  } else {</a:t>
            </a:r>
          </a:p>
          <a:p>
            <a:pPr marL="571500" lvl="1" indent="0">
              <a:buNone/>
            </a:pPr>
            <a:r>
              <a:rPr lang="en-IN" sz="900" dirty="0"/>
              <a:t>    </a:t>
            </a:r>
            <a:r>
              <a:rPr lang="en-IN" sz="900" dirty="0" err="1"/>
              <a:t>res.status</a:t>
            </a:r>
            <a:r>
              <a:rPr lang="en-IN" sz="900" dirty="0"/>
              <a:t>(404).</a:t>
            </a:r>
            <a:r>
              <a:rPr lang="en-IN" sz="900" dirty="0" err="1"/>
              <a:t>json</a:t>
            </a:r>
            <a:r>
              <a:rPr lang="en-IN" sz="900" dirty="0"/>
              <a:t>({ message: 'Book not found' });</a:t>
            </a:r>
          </a:p>
          <a:p>
            <a:pPr marL="571500" lvl="1" indent="0">
              <a:buNone/>
            </a:pPr>
            <a:r>
              <a:rPr lang="en-IN" sz="900" dirty="0"/>
              <a:t>  }</a:t>
            </a:r>
          </a:p>
          <a:p>
            <a:pPr marL="571500" lvl="1" indent="0">
              <a:buNone/>
            </a:pPr>
            <a:r>
              <a:rPr lang="en-IN" sz="900" dirty="0"/>
              <a:t>});</a:t>
            </a:r>
          </a:p>
          <a:p>
            <a:pPr marL="571500" lvl="1" indent="0">
              <a:buNone/>
            </a:pPr>
            <a:endParaRPr lang="en-IN" sz="900" dirty="0"/>
          </a:p>
          <a:p>
            <a:pPr marL="571500" lvl="1" indent="0">
              <a:buNone/>
            </a:pPr>
            <a:r>
              <a:rPr lang="en-IN" sz="900" dirty="0"/>
              <a:t>// Start the server</a:t>
            </a:r>
          </a:p>
          <a:p>
            <a:pPr marL="571500" lvl="1" indent="0">
              <a:buNone/>
            </a:pPr>
            <a:r>
              <a:rPr lang="en-IN" sz="900" dirty="0" err="1"/>
              <a:t>app.listen</a:t>
            </a:r>
            <a:r>
              <a:rPr lang="en-IN" sz="900" dirty="0"/>
              <a:t>(PORT, () =&gt; {</a:t>
            </a:r>
          </a:p>
          <a:p>
            <a:pPr marL="571500" lvl="1" indent="0">
              <a:buNone/>
            </a:pPr>
            <a:r>
              <a:rPr lang="en-IN" sz="900" dirty="0"/>
              <a:t>  console.log(`Server is running on port ${PORT}`);</a:t>
            </a:r>
          </a:p>
          <a:p>
            <a:pPr marL="571500" lvl="1" indent="0">
              <a:buNone/>
            </a:pPr>
            <a:r>
              <a:rPr lang="en-IN" sz="900" dirty="0"/>
              <a:t>});</a:t>
            </a:r>
          </a:p>
        </p:txBody>
      </p:sp>
    </p:spTree>
    <p:extLst>
      <p:ext uri="{BB962C8B-B14F-4D97-AF65-F5344CB8AC3E}">
        <p14:creationId xmlns:p14="http://schemas.microsoft.com/office/powerpoint/2010/main" val="18159777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197DF-9865-B5A9-C608-A99A2CF7624E}"/>
              </a:ext>
            </a:extLst>
          </p:cNvPr>
          <p:cNvSpPr>
            <a:spLocks noGrp="1"/>
          </p:cNvSpPr>
          <p:nvPr>
            <p:ph type="title"/>
          </p:nvPr>
        </p:nvSpPr>
        <p:spPr/>
        <p:txBody>
          <a:bodyPr>
            <a:normAutofit fontScale="90000"/>
          </a:bodyPr>
          <a:lstStyle/>
          <a:p>
            <a:r>
              <a:rPr lang="en-IN" b="0" i="0" dirty="0">
                <a:solidFill>
                  <a:schemeClr val="bg1"/>
                </a:solidFill>
                <a:effectLst/>
                <a:latin typeface="gt-medium"/>
              </a:rPr>
              <a:t>What are cookies?</a:t>
            </a:r>
            <a:br>
              <a:rPr lang="en-IN" b="0" i="0" dirty="0">
                <a:solidFill>
                  <a:srgbClr val="0A0B09"/>
                </a:solidFill>
                <a:effectLst/>
                <a:latin typeface="gt-medium"/>
              </a:rPr>
            </a:br>
            <a:br>
              <a:rPr lang="en-IN" b="0" i="0" dirty="0">
                <a:solidFill>
                  <a:srgbClr val="0A0B09"/>
                </a:solidFill>
                <a:effectLst/>
                <a:latin typeface="gt-medium"/>
              </a:rPr>
            </a:br>
            <a:endParaRPr lang="en-IN" dirty="0"/>
          </a:p>
        </p:txBody>
      </p:sp>
      <p:sp>
        <p:nvSpPr>
          <p:cNvPr id="3" name="Text Placeholder 2">
            <a:extLst>
              <a:ext uri="{FF2B5EF4-FFF2-40B4-BE49-F238E27FC236}">
                <a16:creationId xmlns:a16="http://schemas.microsoft.com/office/drawing/2014/main" id="{A8B3CB77-D6AB-BE93-EC2F-60ABEAD02B66}"/>
              </a:ext>
            </a:extLst>
          </p:cNvPr>
          <p:cNvSpPr>
            <a:spLocks noGrp="1"/>
          </p:cNvSpPr>
          <p:nvPr>
            <p:ph type="body" idx="1"/>
          </p:nvPr>
        </p:nvSpPr>
        <p:spPr/>
        <p:txBody>
          <a:bodyPr/>
          <a:lstStyle/>
          <a:p>
            <a:r>
              <a:rPr lang="en-US" dirty="0"/>
              <a:t>A cookie is usually a tiny text file stored in your web browser. A cookie was initially used to store information about the websites that you visit. But with the advances in technology, a cookie can track your web activities and retrieve your content preferences.</a:t>
            </a:r>
          </a:p>
          <a:p>
            <a:endParaRPr lang="en-IN" dirty="0"/>
          </a:p>
        </p:txBody>
      </p:sp>
      <p:pic>
        <p:nvPicPr>
          <p:cNvPr id="5" name="Picture 4">
            <a:extLst>
              <a:ext uri="{FF2B5EF4-FFF2-40B4-BE49-F238E27FC236}">
                <a16:creationId xmlns:a16="http://schemas.microsoft.com/office/drawing/2014/main" id="{DC6FF3E4-DC5A-D2B4-15EA-F5FE5A9F56F3}"/>
              </a:ext>
            </a:extLst>
          </p:cNvPr>
          <p:cNvPicPr>
            <a:picLocks noChangeAspect="1"/>
          </p:cNvPicPr>
          <p:nvPr/>
        </p:nvPicPr>
        <p:blipFill>
          <a:blip r:embed="rId2"/>
          <a:stretch>
            <a:fillRect/>
          </a:stretch>
        </p:blipFill>
        <p:spPr>
          <a:xfrm>
            <a:off x="834850" y="2415540"/>
            <a:ext cx="7936425" cy="2087880"/>
          </a:xfrm>
          <a:prstGeom prst="rect">
            <a:avLst/>
          </a:prstGeom>
        </p:spPr>
      </p:pic>
    </p:spTree>
    <p:extLst>
      <p:ext uri="{BB962C8B-B14F-4D97-AF65-F5344CB8AC3E}">
        <p14:creationId xmlns:p14="http://schemas.microsoft.com/office/powerpoint/2010/main" val="1093607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64E7-4757-7E0B-F42A-0B34C8925A7D}"/>
              </a:ext>
            </a:extLst>
          </p:cNvPr>
          <p:cNvSpPr>
            <a:spLocks noGrp="1"/>
          </p:cNvSpPr>
          <p:nvPr>
            <p:ph type="title"/>
          </p:nvPr>
        </p:nvSpPr>
        <p:spPr/>
        <p:txBody>
          <a:bodyPr>
            <a:normAutofit fontScale="90000"/>
          </a:bodyPr>
          <a:lstStyle/>
          <a:p>
            <a:r>
              <a:rPr lang="en-IN" dirty="0"/>
              <a:t>Different types of cookies :</a:t>
            </a:r>
          </a:p>
        </p:txBody>
      </p:sp>
      <p:sp>
        <p:nvSpPr>
          <p:cNvPr id="3" name="Text Placeholder 2">
            <a:extLst>
              <a:ext uri="{FF2B5EF4-FFF2-40B4-BE49-F238E27FC236}">
                <a16:creationId xmlns:a16="http://schemas.microsoft.com/office/drawing/2014/main" id="{8D7B6D63-C53B-5A8E-2589-750D9772253D}"/>
              </a:ext>
            </a:extLst>
          </p:cNvPr>
          <p:cNvSpPr>
            <a:spLocks noGrp="1"/>
          </p:cNvSpPr>
          <p:nvPr>
            <p:ph type="body" idx="1"/>
          </p:nvPr>
        </p:nvSpPr>
        <p:spPr/>
        <p:txBody>
          <a:bodyPr>
            <a:normAutofit lnSpcReduction="10000"/>
          </a:bodyPr>
          <a:lstStyle/>
          <a:p>
            <a:r>
              <a:rPr lang="en-US" dirty="0"/>
              <a:t>Session cookies - store user’s information for a short period. When the current session ends, that session cookie is deleted from the user’s computer.</a:t>
            </a:r>
          </a:p>
          <a:p>
            <a:endParaRPr lang="en-US" dirty="0"/>
          </a:p>
          <a:p>
            <a:r>
              <a:rPr lang="en-US" dirty="0"/>
              <a:t>Persistent cookies - a persistent cookie lacks expiration date. It is saved as long as the webserver administrator sets it.</a:t>
            </a:r>
          </a:p>
          <a:p>
            <a:endParaRPr lang="en-US" dirty="0"/>
          </a:p>
          <a:p>
            <a:r>
              <a:rPr lang="en-US" dirty="0"/>
              <a:t>Secure cookies - are used by encrypted websites to offer protection from any possible threats from a hacker.</a:t>
            </a:r>
          </a:p>
          <a:p>
            <a:endParaRPr lang="en-US" dirty="0"/>
          </a:p>
          <a:p>
            <a:r>
              <a:rPr lang="en-US" dirty="0"/>
              <a:t>Third-party cookies - are used by websites that show ads on their pages or track website traffic. They grant access to external parties to decide the types of ads to show depending on the user’s previous preferences.</a:t>
            </a:r>
            <a:endParaRPr lang="en-IN" dirty="0"/>
          </a:p>
        </p:txBody>
      </p:sp>
    </p:spTree>
    <p:extLst>
      <p:ext uri="{BB962C8B-B14F-4D97-AF65-F5344CB8AC3E}">
        <p14:creationId xmlns:p14="http://schemas.microsoft.com/office/powerpoint/2010/main" val="20996112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86BF-5C2C-CF7D-96CF-7F82E058B993}"/>
              </a:ext>
            </a:extLst>
          </p:cNvPr>
          <p:cNvSpPr>
            <a:spLocks noGrp="1"/>
          </p:cNvSpPr>
          <p:nvPr>
            <p:ph type="title"/>
          </p:nvPr>
        </p:nvSpPr>
        <p:spPr/>
        <p:txBody>
          <a:bodyPr>
            <a:normAutofit fontScale="90000"/>
          </a:bodyPr>
          <a:lstStyle/>
          <a:p>
            <a:r>
              <a:rPr lang="en-IN" dirty="0"/>
              <a:t>Install and use cookie</a:t>
            </a:r>
          </a:p>
        </p:txBody>
      </p:sp>
      <p:sp>
        <p:nvSpPr>
          <p:cNvPr id="3" name="Text Placeholder 2">
            <a:extLst>
              <a:ext uri="{FF2B5EF4-FFF2-40B4-BE49-F238E27FC236}">
                <a16:creationId xmlns:a16="http://schemas.microsoft.com/office/drawing/2014/main" id="{268B0816-4D1C-2404-3D41-0B389BA5A302}"/>
              </a:ext>
            </a:extLst>
          </p:cNvPr>
          <p:cNvSpPr>
            <a:spLocks noGrp="1"/>
          </p:cNvSpPr>
          <p:nvPr>
            <p:ph type="body" idx="1"/>
          </p:nvPr>
        </p:nvSpPr>
        <p:spPr/>
        <p:txBody>
          <a:bodyPr/>
          <a:lstStyle/>
          <a:p>
            <a:pPr marL="571500" lvl="1" indent="0">
              <a:buNone/>
            </a:pPr>
            <a:r>
              <a:rPr lang="en-US" sz="1800" dirty="0"/>
              <a:t>const express = require('express');</a:t>
            </a:r>
          </a:p>
          <a:p>
            <a:pPr marL="571500" lvl="1" indent="0">
              <a:buNone/>
            </a:pPr>
            <a:r>
              <a:rPr lang="en-US" sz="1800" dirty="0"/>
              <a:t>const </a:t>
            </a:r>
            <a:r>
              <a:rPr lang="en-US" sz="1800" dirty="0" err="1"/>
              <a:t>cookieParser</a:t>
            </a:r>
            <a:r>
              <a:rPr lang="en-US" sz="1800" dirty="0"/>
              <a:t> = require('cookie-parser');</a:t>
            </a:r>
          </a:p>
          <a:p>
            <a:pPr marL="571500" lvl="1" indent="0">
              <a:buNone/>
            </a:pPr>
            <a:endParaRPr lang="en-US" sz="1800" dirty="0"/>
          </a:p>
          <a:p>
            <a:pPr marL="571500" lvl="1" indent="0">
              <a:buNone/>
            </a:pPr>
            <a:r>
              <a:rPr lang="en-US" sz="1800" dirty="0"/>
              <a:t>const app = express();</a:t>
            </a:r>
          </a:p>
          <a:p>
            <a:pPr marL="571500" lvl="1" indent="0">
              <a:buNone/>
            </a:pPr>
            <a:endParaRPr lang="en-US" sz="1800" dirty="0"/>
          </a:p>
          <a:p>
            <a:pPr marL="571500" lvl="1" indent="0">
              <a:buNone/>
            </a:pPr>
            <a:r>
              <a:rPr lang="en-US" sz="1800" dirty="0" err="1"/>
              <a:t>app.use</a:t>
            </a:r>
            <a:r>
              <a:rPr lang="en-US" sz="1800" dirty="0"/>
              <a:t>(</a:t>
            </a:r>
            <a:r>
              <a:rPr lang="en-US" sz="1800" dirty="0" err="1"/>
              <a:t>cookieParser</a:t>
            </a:r>
            <a:r>
              <a:rPr lang="en-US" sz="1800" dirty="0"/>
              <a:t>());</a:t>
            </a:r>
          </a:p>
          <a:p>
            <a:endParaRPr lang="en-IN" dirty="0"/>
          </a:p>
        </p:txBody>
      </p:sp>
    </p:spTree>
    <p:extLst>
      <p:ext uri="{BB962C8B-B14F-4D97-AF65-F5344CB8AC3E}">
        <p14:creationId xmlns:p14="http://schemas.microsoft.com/office/powerpoint/2010/main" val="32716542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5322F-6682-E5E5-4894-3BCBA51A6848}"/>
              </a:ext>
            </a:extLst>
          </p:cNvPr>
          <p:cNvSpPr>
            <a:spLocks noGrp="1"/>
          </p:cNvSpPr>
          <p:nvPr>
            <p:ph type="title"/>
          </p:nvPr>
        </p:nvSpPr>
        <p:spPr/>
        <p:txBody>
          <a:bodyPr>
            <a:normAutofit fontScale="90000"/>
          </a:bodyPr>
          <a:lstStyle/>
          <a:p>
            <a:r>
              <a:rPr lang="en-IN" dirty="0"/>
              <a:t>Setting cookies</a:t>
            </a:r>
          </a:p>
        </p:txBody>
      </p:sp>
      <p:sp>
        <p:nvSpPr>
          <p:cNvPr id="3" name="Text Placeholder 2">
            <a:extLst>
              <a:ext uri="{FF2B5EF4-FFF2-40B4-BE49-F238E27FC236}">
                <a16:creationId xmlns:a16="http://schemas.microsoft.com/office/drawing/2014/main" id="{BF485D15-2690-B8F6-038E-E9ABA70D122E}"/>
              </a:ext>
            </a:extLst>
          </p:cNvPr>
          <p:cNvSpPr>
            <a:spLocks noGrp="1"/>
          </p:cNvSpPr>
          <p:nvPr>
            <p:ph type="body" idx="1"/>
          </p:nvPr>
        </p:nvSpPr>
        <p:spPr/>
        <p:txBody>
          <a:bodyPr/>
          <a:lstStyle/>
          <a:p>
            <a:pPr marL="571500" lvl="1" indent="0">
              <a:buNone/>
            </a:pPr>
            <a:r>
              <a:rPr lang="en-IN" sz="1800" dirty="0" err="1"/>
              <a:t>app.get</a:t>
            </a:r>
            <a:r>
              <a:rPr lang="en-IN" sz="1800" dirty="0"/>
              <a:t>('/set-cookie', (</a:t>
            </a:r>
            <a:r>
              <a:rPr lang="en-IN" sz="1800" dirty="0" err="1"/>
              <a:t>req</a:t>
            </a:r>
            <a:r>
              <a:rPr lang="en-IN" sz="1800" dirty="0"/>
              <a:t>, res) =&gt; {</a:t>
            </a:r>
          </a:p>
          <a:p>
            <a:pPr marL="571500" lvl="1" indent="0">
              <a:buNone/>
            </a:pPr>
            <a:r>
              <a:rPr lang="en-IN" sz="1800" dirty="0"/>
              <a:t>  </a:t>
            </a:r>
            <a:r>
              <a:rPr lang="en-IN" sz="1800" dirty="0" err="1"/>
              <a:t>res.cookie</a:t>
            </a:r>
            <a:r>
              <a:rPr lang="en-IN" sz="1800" dirty="0"/>
              <a:t>('username', '</a:t>
            </a:r>
            <a:r>
              <a:rPr lang="en-IN" sz="1800" dirty="0" err="1"/>
              <a:t>john_doe</a:t>
            </a:r>
            <a:r>
              <a:rPr lang="en-IN" sz="1800" dirty="0"/>
              <a:t>', { </a:t>
            </a:r>
            <a:r>
              <a:rPr lang="en-IN" sz="1800" dirty="0" err="1"/>
              <a:t>maxAge</a:t>
            </a:r>
            <a:r>
              <a:rPr lang="en-IN" sz="1800" dirty="0"/>
              <a:t>: 900000, </a:t>
            </a:r>
            <a:r>
              <a:rPr lang="en-IN" sz="1800" dirty="0" err="1"/>
              <a:t>httpOnly</a:t>
            </a:r>
            <a:r>
              <a:rPr lang="en-IN" sz="1800" dirty="0"/>
              <a:t>: true });</a:t>
            </a:r>
          </a:p>
          <a:p>
            <a:pPr marL="571500" lvl="1" indent="0">
              <a:buNone/>
            </a:pPr>
            <a:r>
              <a:rPr lang="en-IN" sz="1800" dirty="0"/>
              <a:t>  </a:t>
            </a:r>
            <a:r>
              <a:rPr lang="en-IN" sz="1800" dirty="0" err="1"/>
              <a:t>res.send</a:t>
            </a:r>
            <a:r>
              <a:rPr lang="en-IN" sz="1800" dirty="0"/>
              <a:t>('Cookie has been set');</a:t>
            </a:r>
          </a:p>
          <a:p>
            <a:pPr marL="571500" lvl="1" indent="0">
              <a:buNone/>
            </a:pPr>
            <a:r>
              <a:rPr lang="en-IN" sz="1800" dirty="0"/>
              <a:t>});</a:t>
            </a:r>
          </a:p>
          <a:p>
            <a:endParaRPr lang="en-IN" dirty="0"/>
          </a:p>
        </p:txBody>
      </p:sp>
    </p:spTree>
    <p:extLst>
      <p:ext uri="{BB962C8B-B14F-4D97-AF65-F5344CB8AC3E}">
        <p14:creationId xmlns:p14="http://schemas.microsoft.com/office/powerpoint/2010/main" val="218485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51C08-A5C3-8ACB-EF0A-CDE18160FBBC}"/>
              </a:ext>
            </a:extLst>
          </p:cNvPr>
          <p:cNvSpPr>
            <a:spLocks noGrp="1"/>
          </p:cNvSpPr>
          <p:nvPr>
            <p:ph type="title"/>
          </p:nvPr>
        </p:nvSpPr>
        <p:spPr/>
        <p:txBody>
          <a:bodyPr>
            <a:normAutofit fontScale="90000"/>
          </a:bodyPr>
          <a:lstStyle/>
          <a:p>
            <a:r>
              <a:rPr lang="en-IN" dirty="0"/>
              <a:t>Environmental Setup</a:t>
            </a:r>
          </a:p>
        </p:txBody>
      </p:sp>
      <p:sp>
        <p:nvSpPr>
          <p:cNvPr id="3" name="Text Placeholder 2">
            <a:extLst>
              <a:ext uri="{FF2B5EF4-FFF2-40B4-BE49-F238E27FC236}">
                <a16:creationId xmlns:a16="http://schemas.microsoft.com/office/drawing/2014/main" id="{077398AE-6847-FB39-C4CB-4690331711A0}"/>
              </a:ext>
            </a:extLst>
          </p:cNvPr>
          <p:cNvSpPr>
            <a:spLocks noGrp="1"/>
          </p:cNvSpPr>
          <p:nvPr>
            <p:ph type="body" idx="1"/>
          </p:nvPr>
        </p:nvSpPr>
        <p:spPr/>
        <p:txBody>
          <a:bodyPr>
            <a:normAutofit fontScale="77500" lnSpcReduction="20000"/>
          </a:bodyPr>
          <a:lstStyle/>
          <a:p>
            <a:pPr marL="114300" indent="0">
              <a:buNone/>
            </a:pPr>
            <a:r>
              <a:rPr lang="en-US" sz="2500" b="1" dirty="0"/>
              <a:t>Install Node.js:</a:t>
            </a:r>
          </a:p>
          <a:p>
            <a:pPr marL="114300" indent="0">
              <a:buNone/>
            </a:pPr>
            <a:r>
              <a:rPr lang="en-US" sz="2500" dirty="0"/>
              <a:t>Go to the official Node.js website (https://nodejs.org) and download the latest LTS (Long-Term Support) version for your operating system. LTS versions are more stable and recommended for most projects.</a:t>
            </a:r>
          </a:p>
          <a:p>
            <a:pPr marL="114300" indent="0">
              <a:buNone/>
            </a:pPr>
            <a:endParaRPr lang="en-US" sz="2500" dirty="0"/>
          </a:p>
          <a:p>
            <a:pPr marL="114300" indent="0">
              <a:buNone/>
            </a:pPr>
            <a:r>
              <a:rPr lang="en-US" sz="2500" b="1" dirty="0"/>
              <a:t>Install </a:t>
            </a:r>
            <a:r>
              <a:rPr lang="en-US" sz="2500" b="1" dirty="0" err="1"/>
              <a:t>npm</a:t>
            </a:r>
            <a:r>
              <a:rPr lang="en-US" sz="2500" b="1" dirty="0"/>
              <a:t> (Node Package Manager):</a:t>
            </a:r>
          </a:p>
          <a:p>
            <a:pPr marL="114300" indent="0">
              <a:buNone/>
            </a:pPr>
            <a:r>
              <a:rPr lang="en-US" sz="2500" dirty="0" err="1"/>
              <a:t>npm</a:t>
            </a:r>
            <a:r>
              <a:rPr lang="en-US" sz="2500" dirty="0"/>
              <a:t> comes bundled with Node.js, so after installing Node.js, you'll have </a:t>
            </a:r>
            <a:r>
              <a:rPr lang="en-US" sz="2500" dirty="0" err="1"/>
              <a:t>npm</a:t>
            </a:r>
            <a:r>
              <a:rPr lang="en-US" sz="2500" dirty="0"/>
              <a:t> automatically.</a:t>
            </a:r>
          </a:p>
          <a:p>
            <a:pPr marL="114300" indent="0">
              <a:buNone/>
            </a:pPr>
            <a:endParaRPr lang="en-US" sz="2500" dirty="0"/>
          </a:p>
          <a:p>
            <a:pPr marL="114300" indent="0">
              <a:buNone/>
            </a:pPr>
            <a:r>
              <a:rPr lang="en-US" sz="2500" b="1" dirty="0"/>
              <a:t>Choose a Code Editor:</a:t>
            </a:r>
          </a:p>
          <a:p>
            <a:pPr marL="114300" indent="0">
              <a:buNone/>
            </a:pPr>
            <a:r>
              <a:rPr lang="en-US" sz="2500" dirty="0"/>
              <a:t>Select a code editor that suits your preferences. Some popular choices are Visual Studio Code, Atom, Sublime Text, or WebStorm.</a:t>
            </a:r>
          </a:p>
          <a:p>
            <a:endParaRPr lang="en-IN" dirty="0"/>
          </a:p>
        </p:txBody>
      </p:sp>
    </p:spTree>
    <p:extLst>
      <p:ext uri="{BB962C8B-B14F-4D97-AF65-F5344CB8AC3E}">
        <p14:creationId xmlns:p14="http://schemas.microsoft.com/office/powerpoint/2010/main" val="23359218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9A3A-162E-45BA-EC01-4B53B795661A}"/>
              </a:ext>
            </a:extLst>
          </p:cNvPr>
          <p:cNvSpPr>
            <a:spLocks noGrp="1"/>
          </p:cNvSpPr>
          <p:nvPr>
            <p:ph type="title"/>
          </p:nvPr>
        </p:nvSpPr>
        <p:spPr/>
        <p:txBody>
          <a:bodyPr>
            <a:normAutofit fontScale="90000"/>
          </a:bodyPr>
          <a:lstStyle/>
          <a:p>
            <a:r>
              <a:rPr lang="en-IN" dirty="0"/>
              <a:t>Reading cookies</a:t>
            </a:r>
          </a:p>
        </p:txBody>
      </p:sp>
      <p:sp>
        <p:nvSpPr>
          <p:cNvPr id="3" name="Text Placeholder 2">
            <a:extLst>
              <a:ext uri="{FF2B5EF4-FFF2-40B4-BE49-F238E27FC236}">
                <a16:creationId xmlns:a16="http://schemas.microsoft.com/office/drawing/2014/main" id="{E7A94D10-A092-7BF8-5117-A5621271ED4B}"/>
              </a:ext>
            </a:extLst>
          </p:cNvPr>
          <p:cNvSpPr>
            <a:spLocks noGrp="1"/>
          </p:cNvSpPr>
          <p:nvPr>
            <p:ph type="body" idx="1"/>
          </p:nvPr>
        </p:nvSpPr>
        <p:spPr/>
        <p:txBody>
          <a:bodyPr/>
          <a:lstStyle/>
          <a:p>
            <a:pPr marL="571500" lvl="1" indent="0">
              <a:buNone/>
            </a:pPr>
            <a:r>
              <a:rPr lang="en-IN" sz="2400" dirty="0" err="1"/>
              <a:t>app.get</a:t>
            </a:r>
            <a:r>
              <a:rPr lang="en-IN" sz="2400" dirty="0"/>
              <a:t>('/get-cookie', (</a:t>
            </a:r>
            <a:r>
              <a:rPr lang="en-IN" sz="2400" dirty="0" err="1"/>
              <a:t>req</a:t>
            </a:r>
            <a:r>
              <a:rPr lang="en-IN" sz="2400" dirty="0"/>
              <a:t>, res) =&gt; {</a:t>
            </a:r>
          </a:p>
          <a:p>
            <a:pPr marL="571500" lvl="1" indent="0">
              <a:buNone/>
            </a:pPr>
            <a:r>
              <a:rPr lang="en-IN" sz="2400" dirty="0"/>
              <a:t>  </a:t>
            </a:r>
            <a:r>
              <a:rPr lang="en-IN" sz="2400" dirty="0" err="1"/>
              <a:t>const</a:t>
            </a:r>
            <a:r>
              <a:rPr lang="en-IN" sz="2400" dirty="0"/>
              <a:t> username = </a:t>
            </a:r>
            <a:r>
              <a:rPr lang="en-IN" sz="2400" dirty="0" err="1"/>
              <a:t>req.cookies.username</a:t>
            </a:r>
            <a:r>
              <a:rPr lang="en-IN" sz="2400" dirty="0"/>
              <a:t>;</a:t>
            </a:r>
          </a:p>
          <a:p>
            <a:pPr marL="571500" lvl="1" indent="0">
              <a:buNone/>
            </a:pPr>
            <a:r>
              <a:rPr lang="en-IN" sz="2400" dirty="0"/>
              <a:t>  </a:t>
            </a:r>
            <a:r>
              <a:rPr lang="en-IN" sz="2400" dirty="0" err="1"/>
              <a:t>res.send</a:t>
            </a:r>
            <a:r>
              <a:rPr lang="en-IN" sz="2400" dirty="0"/>
              <a:t>(`Username from cookie: ${username}`);</a:t>
            </a:r>
          </a:p>
          <a:p>
            <a:pPr marL="571500" lvl="1" indent="0">
              <a:buNone/>
            </a:pPr>
            <a:r>
              <a:rPr lang="en-IN" sz="2400" dirty="0"/>
              <a:t>});</a:t>
            </a:r>
          </a:p>
          <a:p>
            <a:endParaRPr lang="en-IN" dirty="0"/>
          </a:p>
        </p:txBody>
      </p:sp>
    </p:spTree>
    <p:extLst>
      <p:ext uri="{BB962C8B-B14F-4D97-AF65-F5344CB8AC3E}">
        <p14:creationId xmlns:p14="http://schemas.microsoft.com/office/powerpoint/2010/main" val="3636538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F7034-A487-E45E-4908-FC6A0D50A278}"/>
              </a:ext>
            </a:extLst>
          </p:cNvPr>
          <p:cNvSpPr>
            <a:spLocks noGrp="1"/>
          </p:cNvSpPr>
          <p:nvPr>
            <p:ph type="title"/>
          </p:nvPr>
        </p:nvSpPr>
        <p:spPr/>
        <p:txBody>
          <a:bodyPr>
            <a:normAutofit fontScale="90000"/>
          </a:bodyPr>
          <a:lstStyle/>
          <a:p>
            <a:r>
              <a:rPr lang="en-IN" dirty="0"/>
              <a:t>Clearing cookies</a:t>
            </a:r>
          </a:p>
        </p:txBody>
      </p:sp>
      <p:sp>
        <p:nvSpPr>
          <p:cNvPr id="3" name="Text Placeholder 2">
            <a:extLst>
              <a:ext uri="{FF2B5EF4-FFF2-40B4-BE49-F238E27FC236}">
                <a16:creationId xmlns:a16="http://schemas.microsoft.com/office/drawing/2014/main" id="{B9E65647-27AB-0AA7-E7CA-2F1985F215D9}"/>
              </a:ext>
            </a:extLst>
          </p:cNvPr>
          <p:cNvSpPr>
            <a:spLocks noGrp="1"/>
          </p:cNvSpPr>
          <p:nvPr>
            <p:ph type="body" idx="1"/>
          </p:nvPr>
        </p:nvSpPr>
        <p:spPr/>
        <p:txBody>
          <a:bodyPr>
            <a:normAutofit/>
          </a:bodyPr>
          <a:lstStyle/>
          <a:p>
            <a:pPr marL="571500" lvl="1" indent="0">
              <a:buNone/>
            </a:pPr>
            <a:r>
              <a:rPr lang="en-US" sz="2000" dirty="0" err="1"/>
              <a:t>app.get</a:t>
            </a:r>
            <a:r>
              <a:rPr lang="en-US" sz="2000" dirty="0"/>
              <a:t>('/clear-cookie', (req, res) =&gt; {</a:t>
            </a:r>
          </a:p>
          <a:p>
            <a:pPr marL="571500" lvl="1" indent="0">
              <a:buNone/>
            </a:pPr>
            <a:r>
              <a:rPr lang="en-US" sz="2000" dirty="0"/>
              <a:t>  </a:t>
            </a:r>
            <a:r>
              <a:rPr lang="en-US" sz="2000" dirty="0" err="1"/>
              <a:t>res.clearCookie</a:t>
            </a:r>
            <a:r>
              <a:rPr lang="en-US" sz="2000" dirty="0"/>
              <a:t>('username');</a:t>
            </a:r>
          </a:p>
          <a:p>
            <a:pPr marL="571500" lvl="1" indent="0">
              <a:buNone/>
            </a:pPr>
            <a:r>
              <a:rPr lang="en-US" sz="2000" dirty="0"/>
              <a:t>  </a:t>
            </a:r>
            <a:r>
              <a:rPr lang="en-US" sz="2000" dirty="0" err="1"/>
              <a:t>res.send</a:t>
            </a:r>
            <a:r>
              <a:rPr lang="en-US" sz="2000" dirty="0"/>
              <a:t>('Cookie has been cleared');</a:t>
            </a:r>
          </a:p>
          <a:p>
            <a:pPr marL="571500" lvl="1" indent="0">
              <a:buNone/>
            </a:pPr>
            <a:r>
              <a:rPr lang="en-US" sz="2000" dirty="0"/>
              <a:t>});</a:t>
            </a:r>
          </a:p>
          <a:p>
            <a:pPr marL="571500" lvl="1" indent="0">
              <a:buNone/>
            </a:pPr>
            <a:endParaRPr lang="en-IN" sz="2000" dirty="0"/>
          </a:p>
        </p:txBody>
      </p:sp>
    </p:spTree>
    <p:extLst>
      <p:ext uri="{BB962C8B-B14F-4D97-AF65-F5344CB8AC3E}">
        <p14:creationId xmlns:p14="http://schemas.microsoft.com/office/powerpoint/2010/main" val="15894541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9751-CA3F-3EFD-A80C-05E691504797}"/>
              </a:ext>
            </a:extLst>
          </p:cNvPr>
          <p:cNvSpPr>
            <a:spLocks noGrp="1"/>
          </p:cNvSpPr>
          <p:nvPr>
            <p:ph type="title"/>
          </p:nvPr>
        </p:nvSpPr>
        <p:spPr/>
        <p:txBody>
          <a:bodyPr>
            <a:normAutofit fontScale="90000"/>
          </a:bodyPr>
          <a:lstStyle/>
          <a:p>
            <a:r>
              <a:rPr lang="en-IN" dirty="0"/>
              <a:t>What is a Session ?</a:t>
            </a:r>
          </a:p>
        </p:txBody>
      </p:sp>
      <p:sp>
        <p:nvSpPr>
          <p:cNvPr id="3" name="Text Placeholder 2">
            <a:extLst>
              <a:ext uri="{FF2B5EF4-FFF2-40B4-BE49-F238E27FC236}">
                <a16:creationId xmlns:a16="http://schemas.microsoft.com/office/drawing/2014/main" id="{B77DD4B5-7134-7CB9-A987-5F5F7BF6CC53}"/>
              </a:ext>
            </a:extLst>
          </p:cNvPr>
          <p:cNvSpPr>
            <a:spLocks noGrp="1"/>
          </p:cNvSpPr>
          <p:nvPr>
            <p:ph type="body" idx="1"/>
          </p:nvPr>
        </p:nvSpPr>
        <p:spPr/>
        <p:txBody>
          <a:bodyPr/>
          <a:lstStyle/>
          <a:p>
            <a:r>
              <a:rPr lang="en-US" dirty="0"/>
              <a:t>In Express.js, a session refers to a mechanism for </a:t>
            </a:r>
            <a:r>
              <a:rPr lang="en-US" b="1" dirty="0"/>
              <a:t>maintaining</a:t>
            </a:r>
            <a:r>
              <a:rPr lang="en-US" dirty="0"/>
              <a:t> </a:t>
            </a:r>
            <a:r>
              <a:rPr lang="en-US" b="1" dirty="0"/>
              <a:t>stateful information</a:t>
            </a:r>
            <a:r>
              <a:rPr lang="en-US" dirty="0"/>
              <a:t> about a user's interactions with a web application across multiple requests and responses. HTTP, which is the underlying protocol of the web, is stateless, meaning that each request from a client to a server is treated as an independent transaction without any memory of previous requests. Sessions allow you to overcome this limitation and create a sense of continuity for users as they navigate through your application.</a:t>
            </a:r>
            <a:endParaRPr lang="en-IN" dirty="0"/>
          </a:p>
        </p:txBody>
      </p:sp>
    </p:spTree>
    <p:extLst>
      <p:ext uri="{BB962C8B-B14F-4D97-AF65-F5344CB8AC3E}">
        <p14:creationId xmlns:p14="http://schemas.microsoft.com/office/powerpoint/2010/main" val="11771237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1C51-AE25-9126-3F50-C25E248F564E}"/>
              </a:ext>
            </a:extLst>
          </p:cNvPr>
          <p:cNvSpPr>
            <a:spLocks noGrp="1"/>
          </p:cNvSpPr>
          <p:nvPr>
            <p:ph type="title"/>
          </p:nvPr>
        </p:nvSpPr>
        <p:spPr/>
        <p:txBody>
          <a:bodyPr>
            <a:normAutofit fontScale="90000"/>
          </a:bodyPr>
          <a:lstStyle/>
          <a:p>
            <a:r>
              <a:rPr lang="en-IN" dirty="0"/>
              <a:t>Session</a:t>
            </a:r>
          </a:p>
        </p:txBody>
      </p:sp>
      <p:sp>
        <p:nvSpPr>
          <p:cNvPr id="3" name="Text Placeholder 2">
            <a:extLst>
              <a:ext uri="{FF2B5EF4-FFF2-40B4-BE49-F238E27FC236}">
                <a16:creationId xmlns:a16="http://schemas.microsoft.com/office/drawing/2014/main" id="{A8668A4C-6346-2681-8440-2534F98FAFCE}"/>
              </a:ext>
            </a:extLst>
          </p:cNvPr>
          <p:cNvSpPr>
            <a:spLocks noGrp="1"/>
          </p:cNvSpPr>
          <p:nvPr>
            <p:ph type="body" idx="1"/>
          </p:nvPr>
        </p:nvSpPr>
        <p:spPr/>
        <p:txBody>
          <a:bodyPr/>
          <a:lstStyle/>
          <a:p>
            <a:r>
              <a:rPr lang="en-US" dirty="0"/>
              <a:t>Express.js does not have built-in support for sessions by default, but there are popular middleware packages, such as </a:t>
            </a:r>
            <a:r>
              <a:rPr lang="en-US" b="1" dirty="0"/>
              <a:t>express-session</a:t>
            </a:r>
            <a:r>
              <a:rPr lang="en-US" dirty="0"/>
              <a:t> :</a:t>
            </a:r>
          </a:p>
          <a:p>
            <a:endParaRPr lang="en-US" dirty="0"/>
          </a:p>
          <a:p>
            <a:r>
              <a:rPr lang="en-US" dirty="0"/>
              <a:t>Here's how sessions work in Express using the express-session middleware:</a:t>
            </a:r>
          </a:p>
          <a:p>
            <a:endParaRPr lang="en-US" dirty="0"/>
          </a:p>
          <a:p>
            <a:r>
              <a:rPr lang="en-US" b="1" dirty="0"/>
              <a:t>Session Initialization</a:t>
            </a:r>
            <a:r>
              <a:rPr lang="en-US" dirty="0"/>
              <a:t>: To use sessions, you need to include the </a:t>
            </a:r>
            <a:r>
              <a:rPr lang="en-US" b="1" dirty="0"/>
              <a:t>express-session middleware </a:t>
            </a:r>
            <a:r>
              <a:rPr lang="en-US" dirty="0"/>
              <a:t>in your Express application. You typically configure this middleware with options such as the secret key for encrypting session data, the session store (where session data is stored), and other settings.</a:t>
            </a:r>
            <a:endParaRPr lang="en-IN" dirty="0"/>
          </a:p>
        </p:txBody>
      </p:sp>
    </p:spTree>
    <p:extLst>
      <p:ext uri="{BB962C8B-B14F-4D97-AF65-F5344CB8AC3E}">
        <p14:creationId xmlns:p14="http://schemas.microsoft.com/office/powerpoint/2010/main" val="2455396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47BA-6464-3769-19E5-B5D55B1D8831}"/>
              </a:ext>
            </a:extLst>
          </p:cNvPr>
          <p:cNvSpPr>
            <a:spLocks noGrp="1"/>
          </p:cNvSpPr>
          <p:nvPr>
            <p:ph type="title"/>
          </p:nvPr>
        </p:nvSpPr>
        <p:spPr/>
        <p:txBody>
          <a:bodyPr>
            <a:normAutofit fontScale="90000"/>
          </a:bodyPr>
          <a:lstStyle/>
          <a:p>
            <a:r>
              <a:rPr lang="en-IN" dirty="0"/>
              <a:t>Session</a:t>
            </a:r>
          </a:p>
        </p:txBody>
      </p:sp>
      <p:sp>
        <p:nvSpPr>
          <p:cNvPr id="3" name="Text Placeholder 2">
            <a:extLst>
              <a:ext uri="{FF2B5EF4-FFF2-40B4-BE49-F238E27FC236}">
                <a16:creationId xmlns:a16="http://schemas.microsoft.com/office/drawing/2014/main" id="{9F4D0FB9-0DC9-0264-CC87-9917ED29F050}"/>
              </a:ext>
            </a:extLst>
          </p:cNvPr>
          <p:cNvSpPr>
            <a:spLocks noGrp="1"/>
          </p:cNvSpPr>
          <p:nvPr>
            <p:ph type="body" idx="1"/>
          </p:nvPr>
        </p:nvSpPr>
        <p:spPr/>
        <p:txBody>
          <a:bodyPr>
            <a:normAutofit lnSpcReduction="10000"/>
          </a:bodyPr>
          <a:lstStyle/>
          <a:p>
            <a:r>
              <a:rPr lang="en-US" b="1" dirty="0"/>
              <a:t>Session Creation</a:t>
            </a:r>
            <a:r>
              <a:rPr lang="en-US" dirty="0"/>
              <a:t>: When a user makes a request to your Express application, the middleware generates a unique session identifier (often stored in a cookie) and sets it in the user's browser. This identifier is used to link </a:t>
            </a:r>
            <a:r>
              <a:rPr lang="en-US" b="1" dirty="0"/>
              <a:t>subsequent requests </a:t>
            </a:r>
            <a:r>
              <a:rPr lang="en-US" dirty="0"/>
              <a:t>from the </a:t>
            </a:r>
            <a:r>
              <a:rPr lang="en-US" b="1" dirty="0"/>
              <a:t>same user </a:t>
            </a:r>
            <a:r>
              <a:rPr lang="en-US" dirty="0"/>
              <a:t>to the </a:t>
            </a:r>
            <a:r>
              <a:rPr lang="en-US" b="1" dirty="0"/>
              <a:t>same session</a:t>
            </a:r>
            <a:r>
              <a:rPr lang="en-US" dirty="0"/>
              <a:t>.</a:t>
            </a:r>
          </a:p>
          <a:p>
            <a:endParaRPr lang="en-US" dirty="0"/>
          </a:p>
          <a:p>
            <a:r>
              <a:rPr lang="en-US" b="1" dirty="0"/>
              <a:t>Session Data</a:t>
            </a:r>
            <a:r>
              <a:rPr lang="en-US" dirty="0"/>
              <a:t>: You can store data associated with a user's session on the server. This data can include information like user </a:t>
            </a:r>
            <a:r>
              <a:rPr lang="en-US" b="1" dirty="0"/>
              <a:t>authentication status</a:t>
            </a:r>
            <a:r>
              <a:rPr lang="en-US" dirty="0"/>
              <a:t>, shopping cart contents, </a:t>
            </a:r>
            <a:r>
              <a:rPr lang="en-US" b="1" dirty="0"/>
              <a:t>user preferences</a:t>
            </a:r>
            <a:r>
              <a:rPr lang="en-US" dirty="0"/>
              <a:t>, etc.</a:t>
            </a:r>
          </a:p>
          <a:p>
            <a:endParaRPr lang="en-US" dirty="0"/>
          </a:p>
          <a:p>
            <a:r>
              <a:rPr lang="en-US" b="1" dirty="0"/>
              <a:t>Subsequent Requests</a:t>
            </a:r>
            <a:r>
              <a:rPr lang="en-US" dirty="0"/>
              <a:t>: As the user interacts with your application, the session identifier is automatically included in each request via the cookie. The server uses this identifier to retrieve the associated session data from the session store.</a:t>
            </a:r>
            <a:endParaRPr lang="en-IN" dirty="0"/>
          </a:p>
        </p:txBody>
      </p:sp>
    </p:spTree>
    <p:extLst>
      <p:ext uri="{BB962C8B-B14F-4D97-AF65-F5344CB8AC3E}">
        <p14:creationId xmlns:p14="http://schemas.microsoft.com/office/powerpoint/2010/main" val="1580111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52E3-1EAB-7CBD-14F1-9F9AD13DB877}"/>
              </a:ext>
            </a:extLst>
          </p:cNvPr>
          <p:cNvSpPr>
            <a:spLocks noGrp="1"/>
          </p:cNvSpPr>
          <p:nvPr>
            <p:ph type="title"/>
          </p:nvPr>
        </p:nvSpPr>
        <p:spPr/>
        <p:txBody>
          <a:bodyPr>
            <a:normAutofit fontScale="90000"/>
          </a:bodyPr>
          <a:lstStyle/>
          <a:p>
            <a:r>
              <a:rPr lang="en-IN" dirty="0"/>
              <a:t>Session</a:t>
            </a:r>
          </a:p>
        </p:txBody>
      </p:sp>
      <p:sp>
        <p:nvSpPr>
          <p:cNvPr id="3" name="Text Placeholder 2">
            <a:extLst>
              <a:ext uri="{FF2B5EF4-FFF2-40B4-BE49-F238E27FC236}">
                <a16:creationId xmlns:a16="http://schemas.microsoft.com/office/drawing/2014/main" id="{E0188F69-8420-1AB9-C407-E340A8B062C9}"/>
              </a:ext>
            </a:extLst>
          </p:cNvPr>
          <p:cNvSpPr>
            <a:spLocks noGrp="1"/>
          </p:cNvSpPr>
          <p:nvPr>
            <p:ph type="body" idx="1"/>
          </p:nvPr>
        </p:nvSpPr>
        <p:spPr/>
        <p:txBody>
          <a:bodyPr/>
          <a:lstStyle/>
          <a:p>
            <a:r>
              <a:rPr lang="en-US" b="1" dirty="0"/>
              <a:t>Session Updates</a:t>
            </a:r>
            <a:r>
              <a:rPr lang="en-US" dirty="0"/>
              <a:t>: You can modify session data throughout the user's interaction with the application. For example, if a user logs in, you can set a </a:t>
            </a:r>
            <a:r>
              <a:rPr lang="en-US" b="1" dirty="0"/>
              <a:t>flag</a:t>
            </a:r>
            <a:r>
              <a:rPr lang="en-US" dirty="0"/>
              <a:t> in the session data to indicate their </a:t>
            </a:r>
            <a:r>
              <a:rPr lang="en-US" b="1" dirty="0"/>
              <a:t>authentication status</a:t>
            </a:r>
            <a:r>
              <a:rPr lang="en-US" dirty="0"/>
              <a:t>.</a:t>
            </a:r>
          </a:p>
          <a:p>
            <a:endParaRPr lang="en-US" dirty="0"/>
          </a:p>
          <a:p>
            <a:r>
              <a:rPr lang="en-US" b="1" dirty="0"/>
              <a:t>Session Expiry</a:t>
            </a:r>
            <a:r>
              <a:rPr lang="en-US" dirty="0"/>
              <a:t>: Sessions typically have an expiration time. If the user is inactive for a specified period, the session data may be discarded. This is useful for managing server resources and security.</a:t>
            </a:r>
          </a:p>
          <a:p>
            <a:endParaRPr lang="en-US" dirty="0"/>
          </a:p>
          <a:p>
            <a:r>
              <a:rPr lang="en-US" b="1" dirty="0"/>
              <a:t>Session Termination</a:t>
            </a:r>
            <a:r>
              <a:rPr lang="en-US" dirty="0"/>
              <a:t>: When a user logs out or the session expires, you can destroy the session, removing all associated session data.</a:t>
            </a:r>
            <a:endParaRPr lang="en-IN" dirty="0"/>
          </a:p>
        </p:txBody>
      </p:sp>
    </p:spTree>
    <p:extLst>
      <p:ext uri="{BB962C8B-B14F-4D97-AF65-F5344CB8AC3E}">
        <p14:creationId xmlns:p14="http://schemas.microsoft.com/office/powerpoint/2010/main" val="17575140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B02B-5A51-CC39-76A1-9BE96B89FB3E}"/>
              </a:ext>
            </a:extLst>
          </p:cNvPr>
          <p:cNvSpPr>
            <a:spLocks noGrp="1"/>
          </p:cNvSpPr>
          <p:nvPr>
            <p:ph type="title"/>
          </p:nvPr>
        </p:nvSpPr>
        <p:spPr/>
        <p:txBody>
          <a:bodyPr>
            <a:normAutofit fontScale="90000"/>
          </a:bodyPr>
          <a:lstStyle/>
          <a:p>
            <a:r>
              <a:rPr lang="en-IN" dirty="0"/>
              <a:t>Example :-</a:t>
            </a:r>
          </a:p>
        </p:txBody>
      </p:sp>
      <p:sp>
        <p:nvSpPr>
          <p:cNvPr id="3" name="Text Placeholder 2">
            <a:extLst>
              <a:ext uri="{FF2B5EF4-FFF2-40B4-BE49-F238E27FC236}">
                <a16:creationId xmlns:a16="http://schemas.microsoft.com/office/drawing/2014/main" id="{E4AEC5DD-93EA-BF34-89C4-56B8C2BD4B95}"/>
              </a:ext>
            </a:extLst>
          </p:cNvPr>
          <p:cNvSpPr>
            <a:spLocks noGrp="1"/>
          </p:cNvSpPr>
          <p:nvPr>
            <p:ph type="body" idx="1"/>
          </p:nvPr>
        </p:nvSpPr>
        <p:spPr/>
        <p:txBody>
          <a:bodyPr>
            <a:normAutofit fontScale="85000" lnSpcReduction="20000"/>
          </a:bodyPr>
          <a:lstStyle/>
          <a:p>
            <a:pPr marL="571500" lvl="1" indent="0">
              <a:buNone/>
            </a:pPr>
            <a:endParaRPr lang="en-IN" sz="700" dirty="0"/>
          </a:p>
          <a:p>
            <a:pPr marL="571500" lvl="1" indent="0">
              <a:buNone/>
            </a:pPr>
            <a:endParaRPr lang="en-IN" sz="700" dirty="0"/>
          </a:p>
          <a:p>
            <a:pPr marL="571500" lvl="1" indent="0">
              <a:buNone/>
            </a:pPr>
            <a:r>
              <a:rPr lang="en-IN" sz="700" dirty="0" err="1"/>
              <a:t>const</a:t>
            </a:r>
            <a:r>
              <a:rPr lang="en-IN" sz="700" dirty="0"/>
              <a:t> express = require('express');</a:t>
            </a:r>
          </a:p>
          <a:p>
            <a:pPr marL="571500" lvl="1" indent="0">
              <a:buNone/>
            </a:pPr>
            <a:r>
              <a:rPr lang="en-IN" sz="700" dirty="0" err="1"/>
              <a:t>const</a:t>
            </a:r>
            <a:r>
              <a:rPr lang="en-IN" sz="700" dirty="0"/>
              <a:t> session = require('express-session');</a:t>
            </a:r>
          </a:p>
          <a:p>
            <a:pPr marL="571500" lvl="1" indent="0">
              <a:buNone/>
            </a:pPr>
            <a:endParaRPr lang="en-IN" sz="700" dirty="0"/>
          </a:p>
          <a:p>
            <a:pPr marL="571500" lvl="1" indent="0">
              <a:buNone/>
            </a:pPr>
            <a:r>
              <a:rPr lang="en-IN" sz="700" dirty="0" err="1"/>
              <a:t>const</a:t>
            </a:r>
            <a:r>
              <a:rPr lang="en-IN" sz="700" dirty="0"/>
              <a:t> app = express();</a:t>
            </a:r>
          </a:p>
          <a:p>
            <a:pPr marL="571500" lvl="1" indent="0">
              <a:buNone/>
            </a:pPr>
            <a:r>
              <a:rPr lang="en-IN" sz="700" dirty="0" err="1"/>
              <a:t>const</a:t>
            </a:r>
            <a:r>
              <a:rPr lang="en-IN" sz="700" dirty="0"/>
              <a:t> port = 3000;</a:t>
            </a:r>
          </a:p>
          <a:p>
            <a:pPr marL="571500" lvl="1" indent="0">
              <a:buNone/>
            </a:pPr>
            <a:endParaRPr lang="en-IN" sz="700" dirty="0"/>
          </a:p>
          <a:p>
            <a:pPr marL="571500" lvl="1" indent="0">
              <a:buNone/>
            </a:pPr>
            <a:r>
              <a:rPr lang="en-IN" sz="700" dirty="0"/>
              <a:t>// Configure session middleware</a:t>
            </a:r>
          </a:p>
          <a:p>
            <a:pPr marL="571500" lvl="1" indent="0">
              <a:buNone/>
            </a:pPr>
            <a:r>
              <a:rPr lang="en-IN" sz="700" dirty="0" err="1"/>
              <a:t>app.use</a:t>
            </a:r>
            <a:r>
              <a:rPr lang="en-IN" sz="700" dirty="0"/>
              <a:t>(session({</a:t>
            </a:r>
          </a:p>
          <a:p>
            <a:pPr marL="571500" lvl="1" indent="0">
              <a:buNone/>
            </a:pPr>
            <a:r>
              <a:rPr lang="en-IN" sz="700" dirty="0"/>
              <a:t>  secret: '</a:t>
            </a:r>
            <a:r>
              <a:rPr lang="en-IN" sz="700" dirty="0" err="1"/>
              <a:t>mysecretkey</a:t>
            </a:r>
            <a:r>
              <a:rPr lang="en-IN" sz="700" dirty="0"/>
              <a:t>', // Change this to a strong secret key</a:t>
            </a:r>
          </a:p>
          <a:p>
            <a:pPr marL="571500" lvl="1" indent="0">
              <a:buNone/>
            </a:pPr>
            <a:r>
              <a:rPr lang="en-IN" sz="700" dirty="0"/>
              <a:t>  resave: false,</a:t>
            </a:r>
          </a:p>
          <a:p>
            <a:pPr marL="571500" lvl="1" indent="0">
              <a:buNone/>
            </a:pPr>
            <a:r>
              <a:rPr lang="en-IN" sz="700" dirty="0"/>
              <a:t>  </a:t>
            </a:r>
            <a:r>
              <a:rPr lang="en-IN" sz="700" dirty="0" err="1"/>
              <a:t>saveUninitialized</a:t>
            </a:r>
            <a:r>
              <a:rPr lang="en-IN" sz="700" dirty="0"/>
              <a:t>: true</a:t>
            </a:r>
          </a:p>
          <a:p>
            <a:pPr marL="571500" lvl="1" indent="0">
              <a:buNone/>
            </a:pPr>
            <a:r>
              <a:rPr lang="en-IN" sz="700" dirty="0"/>
              <a:t>}));</a:t>
            </a:r>
          </a:p>
          <a:p>
            <a:pPr marL="571500" lvl="1" indent="0">
              <a:buNone/>
            </a:pPr>
            <a:endParaRPr lang="en-IN" sz="700" dirty="0"/>
          </a:p>
          <a:p>
            <a:pPr marL="571500" lvl="1" indent="0">
              <a:buNone/>
            </a:pPr>
            <a:r>
              <a:rPr lang="en-IN" sz="700" dirty="0"/>
              <a:t>// Route to set session data</a:t>
            </a:r>
          </a:p>
          <a:p>
            <a:pPr marL="571500" lvl="1" indent="0">
              <a:buNone/>
            </a:pPr>
            <a:r>
              <a:rPr lang="en-IN" sz="700" dirty="0" err="1"/>
              <a:t>app.get</a:t>
            </a:r>
            <a:r>
              <a:rPr lang="en-IN" sz="700" dirty="0"/>
              <a:t>('/set-session', (</a:t>
            </a:r>
            <a:r>
              <a:rPr lang="en-IN" sz="700" dirty="0" err="1"/>
              <a:t>req</a:t>
            </a:r>
            <a:r>
              <a:rPr lang="en-IN" sz="700" dirty="0"/>
              <a:t>, res) =&gt; {</a:t>
            </a:r>
          </a:p>
          <a:p>
            <a:pPr marL="571500" lvl="1" indent="0">
              <a:buNone/>
            </a:pPr>
            <a:r>
              <a:rPr lang="en-IN" sz="700" dirty="0"/>
              <a:t>  </a:t>
            </a:r>
            <a:r>
              <a:rPr lang="en-IN" sz="700" dirty="0" err="1"/>
              <a:t>req.session.username</a:t>
            </a:r>
            <a:r>
              <a:rPr lang="en-IN" sz="700" dirty="0"/>
              <a:t> = '</a:t>
            </a:r>
            <a:r>
              <a:rPr lang="en-IN" sz="700" dirty="0" err="1"/>
              <a:t>john_doe</a:t>
            </a:r>
            <a:r>
              <a:rPr lang="en-IN" sz="700" dirty="0"/>
              <a:t>'; // Set a session variable</a:t>
            </a:r>
          </a:p>
          <a:p>
            <a:pPr marL="571500" lvl="1" indent="0">
              <a:buNone/>
            </a:pPr>
            <a:r>
              <a:rPr lang="en-IN" sz="700" dirty="0"/>
              <a:t>  </a:t>
            </a:r>
            <a:r>
              <a:rPr lang="en-IN" sz="700" dirty="0" err="1"/>
              <a:t>res.send</a:t>
            </a:r>
            <a:r>
              <a:rPr lang="en-IN" sz="700" dirty="0"/>
              <a:t>('Session data set!');</a:t>
            </a:r>
          </a:p>
          <a:p>
            <a:pPr marL="571500" lvl="1" indent="0">
              <a:buNone/>
            </a:pPr>
            <a:r>
              <a:rPr lang="en-IN" sz="700" dirty="0"/>
              <a:t>});</a:t>
            </a:r>
          </a:p>
          <a:p>
            <a:pPr marL="571500" lvl="1" indent="0">
              <a:buNone/>
            </a:pPr>
            <a:endParaRPr lang="en-IN" sz="700" dirty="0"/>
          </a:p>
          <a:p>
            <a:pPr marL="571500" lvl="1" indent="0">
              <a:buNone/>
            </a:pPr>
            <a:r>
              <a:rPr lang="en-IN" sz="700" dirty="0"/>
              <a:t>// Route to retrieve session data</a:t>
            </a:r>
          </a:p>
          <a:p>
            <a:pPr marL="571500" lvl="1" indent="0">
              <a:buNone/>
            </a:pPr>
            <a:r>
              <a:rPr lang="en-IN" sz="700" dirty="0" err="1"/>
              <a:t>app.get</a:t>
            </a:r>
            <a:r>
              <a:rPr lang="en-IN" sz="700" dirty="0"/>
              <a:t>('/get-session', (</a:t>
            </a:r>
            <a:r>
              <a:rPr lang="en-IN" sz="700" dirty="0" err="1"/>
              <a:t>req</a:t>
            </a:r>
            <a:r>
              <a:rPr lang="en-IN" sz="700" dirty="0"/>
              <a:t>, res) =&gt; {</a:t>
            </a:r>
          </a:p>
          <a:p>
            <a:pPr marL="571500" lvl="1" indent="0">
              <a:buNone/>
            </a:pPr>
            <a:r>
              <a:rPr lang="en-IN" sz="700" dirty="0"/>
              <a:t>  </a:t>
            </a:r>
            <a:r>
              <a:rPr lang="en-IN" sz="700" dirty="0" err="1"/>
              <a:t>const</a:t>
            </a:r>
            <a:r>
              <a:rPr lang="en-IN" sz="700" dirty="0"/>
              <a:t> username = </a:t>
            </a:r>
            <a:r>
              <a:rPr lang="en-IN" sz="700" dirty="0" err="1"/>
              <a:t>req.session.username</a:t>
            </a:r>
            <a:r>
              <a:rPr lang="en-IN" sz="700" dirty="0"/>
              <a:t> || 'Guest'; // Get the session variable or default to 'Guest'</a:t>
            </a:r>
          </a:p>
          <a:p>
            <a:pPr marL="571500" lvl="1" indent="0">
              <a:buNone/>
            </a:pPr>
            <a:r>
              <a:rPr lang="en-IN" sz="700" dirty="0"/>
              <a:t>  </a:t>
            </a:r>
            <a:r>
              <a:rPr lang="en-IN" sz="700" dirty="0" err="1"/>
              <a:t>res.send</a:t>
            </a:r>
            <a:r>
              <a:rPr lang="en-IN" sz="700" dirty="0"/>
              <a:t>(`Hello, ${username}!`);</a:t>
            </a:r>
          </a:p>
          <a:p>
            <a:pPr marL="571500" lvl="1" indent="0">
              <a:buNone/>
            </a:pPr>
            <a:r>
              <a:rPr lang="en-IN" sz="700" dirty="0"/>
              <a:t>});</a:t>
            </a:r>
          </a:p>
          <a:p>
            <a:pPr marL="571500" lvl="1" indent="0">
              <a:buNone/>
            </a:pPr>
            <a:endParaRPr lang="en-IN" sz="700" dirty="0"/>
          </a:p>
          <a:p>
            <a:pPr marL="571500" lvl="1" indent="0">
              <a:buNone/>
            </a:pPr>
            <a:r>
              <a:rPr lang="en-IN" sz="700" dirty="0"/>
              <a:t>// Route to clear session data</a:t>
            </a:r>
          </a:p>
          <a:p>
            <a:pPr marL="571500" lvl="1" indent="0">
              <a:buNone/>
            </a:pPr>
            <a:r>
              <a:rPr lang="en-IN" sz="700" dirty="0" err="1"/>
              <a:t>app.get</a:t>
            </a:r>
            <a:r>
              <a:rPr lang="en-IN" sz="700" dirty="0"/>
              <a:t>('/clear-session', (</a:t>
            </a:r>
            <a:r>
              <a:rPr lang="en-IN" sz="700" dirty="0" err="1"/>
              <a:t>req</a:t>
            </a:r>
            <a:r>
              <a:rPr lang="en-IN" sz="700" dirty="0"/>
              <a:t>, res) =&gt; {</a:t>
            </a:r>
          </a:p>
          <a:p>
            <a:pPr marL="571500" lvl="1" indent="0">
              <a:buNone/>
            </a:pPr>
            <a:r>
              <a:rPr lang="en-IN" sz="700" dirty="0"/>
              <a:t>  </a:t>
            </a:r>
            <a:r>
              <a:rPr lang="en-IN" sz="700" dirty="0" err="1"/>
              <a:t>req.session.destroy</a:t>
            </a:r>
            <a:r>
              <a:rPr lang="en-IN" sz="700" dirty="0"/>
              <a:t>(err =&gt; {</a:t>
            </a:r>
          </a:p>
          <a:p>
            <a:pPr marL="571500" lvl="1" indent="0">
              <a:buNone/>
            </a:pPr>
            <a:r>
              <a:rPr lang="en-IN" sz="700" dirty="0"/>
              <a:t>    if (err) {</a:t>
            </a:r>
          </a:p>
          <a:p>
            <a:pPr marL="571500" lvl="1" indent="0">
              <a:buNone/>
            </a:pPr>
            <a:r>
              <a:rPr lang="en-IN" sz="700" dirty="0"/>
              <a:t>      </a:t>
            </a:r>
            <a:r>
              <a:rPr lang="en-IN" sz="700" dirty="0" err="1"/>
              <a:t>console.error</a:t>
            </a:r>
            <a:r>
              <a:rPr lang="en-IN" sz="700" dirty="0"/>
              <a:t>('Error destroying session:', err);</a:t>
            </a:r>
          </a:p>
          <a:p>
            <a:pPr marL="571500" lvl="1" indent="0">
              <a:buNone/>
            </a:pPr>
            <a:r>
              <a:rPr lang="en-IN" sz="700" dirty="0"/>
              <a:t>    } else {</a:t>
            </a:r>
          </a:p>
          <a:p>
            <a:pPr marL="571500" lvl="1" indent="0">
              <a:buNone/>
            </a:pPr>
            <a:r>
              <a:rPr lang="en-IN" sz="700" dirty="0"/>
              <a:t>      </a:t>
            </a:r>
            <a:r>
              <a:rPr lang="en-IN" sz="700" dirty="0" err="1"/>
              <a:t>res.send</a:t>
            </a:r>
            <a:r>
              <a:rPr lang="en-IN" sz="700" dirty="0"/>
              <a:t>('Session cleared!');</a:t>
            </a:r>
          </a:p>
          <a:p>
            <a:pPr marL="571500" lvl="1" indent="0">
              <a:buNone/>
            </a:pPr>
            <a:r>
              <a:rPr lang="en-IN" sz="700" dirty="0"/>
              <a:t>    }</a:t>
            </a:r>
          </a:p>
          <a:p>
            <a:pPr marL="571500" lvl="1" indent="0">
              <a:buNone/>
            </a:pPr>
            <a:r>
              <a:rPr lang="en-IN" sz="700" dirty="0"/>
              <a:t>  });</a:t>
            </a:r>
          </a:p>
          <a:p>
            <a:pPr marL="571500" lvl="1" indent="0">
              <a:buNone/>
            </a:pPr>
            <a:r>
              <a:rPr lang="en-IN" sz="700" dirty="0"/>
              <a:t>});</a:t>
            </a:r>
          </a:p>
          <a:p>
            <a:pPr marL="571500" lvl="1" indent="0">
              <a:buNone/>
            </a:pPr>
            <a:endParaRPr lang="en-IN" sz="700" dirty="0"/>
          </a:p>
          <a:p>
            <a:pPr marL="571500" lvl="1" indent="0">
              <a:buNone/>
            </a:pPr>
            <a:r>
              <a:rPr lang="en-IN" sz="700" dirty="0" err="1"/>
              <a:t>app.listen</a:t>
            </a:r>
            <a:r>
              <a:rPr lang="en-IN" sz="700" dirty="0"/>
              <a:t>(port, () =&gt; {</a:t>
            </a:r>
          </a:p>
          <a:p>
            <a:pPr marL="571500" lvl="1" indent="0">
              <a:buNone/>
            </a:pPr>
            <a:r>
              <a:rPr lang="en-IN" sz="700" dirty="0"/>
              <a:t>  console.log(`Server is running on port ${port}`);</a:t>
            </a:r>
          </a:p>
          <a:p>
            <a:pPr marL="571500" lvl="1" indent="0">
              <a:buNone/>
            </a:pPr>
            <a:r>
              <a:rPr lang="en-IN" sz="700" dirty="0"/>
              <a:t>});</a:t>
            </a:r>
          </a:p>
          <a:p>
            <a:pPr marL="571500" lvl="1" indent="0">
              <a:buNone/>
            </a:pPr>
            <a:endParaRPr lang="en-IN" sz="700" dirty="0"/>
          </a:p>
        </p:txBody>
      </p:sp>
    </p:spTree>
    <p:extLst>
      <p:ext uri="{BB962C8B-B14F-4D97-AF65-F5344CB8AC3E}">
        <p14:creationId xmlns:p14="http://schemas.microsoft.com/office/powerpoint/2010/main" val="1187980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3F9CB-1745-D707-0BE5-B64FDDDCBC50}"/>
              </a:ext>
            </a:extLst>
          </p:cNvPr>
          <p:cNvSpPr>
            <a:spLocks noGrp="1"/>
          </p:cNvSpPr>
          <p:nvPr>
            <p:ph type="title"/>
          </p:nvPr>
        </p:nvSpPr>
        <p:spPr/>
        <p:txBody>
          <a:bodyPr>
            <a:normAutofit fontScale="90000"/>
          </a:bodyPr>
          <a:lstStyle/>
          <a:p>
            <a:r>
              <a:rPr lang="en-IN" dirty="0"/>
              <a:t>Difference between session and cookies</a:t>
            </a:r>
          </a:p>
        </p:txBody>
      </p:sp>
      <p:sp>
        <p:nvSpPr>
          <p:cNvPr id="3" name="Text Placeholder 2">
            <a:extLst>
              <a:ext uri="{FF2B5EF4-FFF2-40B4-BE49-F238E27FC236}">
                <a16:creationId xmlns:a16="http://schemas.microsoft.com/office/drawing/2014/main" id="{7F6BE183-8338-C5D7-0A6E-90338823FD4F}"/>
              </a:ext>
            </a:extLst>
          </p:cNvPr>
          <p:cNvSpPr>
            <a:spLocks noGrp="1"/>
          </p:cNvSpPr>
          <p:nvPr>
            <p:ph type="body" idx="1"/>
          </p:nvPr>
        </p:nvSpPr>
        <p:spPr/>
        <p:txBody>
          <a:bodyPr/>
          <a:lstStyle/>
          <a:p>
            <a:r>
              <a:rPr lang="en-US" dirty="0"/>
              <a:t>A cookie is a key-value pair that is stored in the browser. The browser attaches cookies to every HTTP request that is sent to the server.</a:t>
            </a:r>
          </a:p>
          <a:p>
            <a:endParaRPr lang="en-US" dirty="0"/>
          </a:p>
          <a:p>
            <a:r>
              <a:rPr lang="en-US" dirty="0"/>
              <a:t>In a cookie, you can’t store a lot of data. A cookie cannot store any sort of user credentials or secret information. If we did that, a hacker could easily get hold of that information and steal personal data for malicious activities.</a:t>
            </a:r>
          </a:p>
          <a:p>
            <a:endParaRPr lang="en-US" dirty="0"/>
          </a:p>
          <a:p>
            <a:r>
              <a:rPr lang="en-US" dirty="0"/>
              <a:t>On the other hand, the session data is stored on the server-side, i.e., a database or a session store. Hence, it can accommodate larger amounts of data. To access data from the server-side, a session is authenticated with a secret key or a session id that we get from the cookie on every request</a:t>
            </a:r>
            <a:endParaRPr lang="en-IN" dirty="0"/>
          </a:p>
        </p:txBody>
      </p:sp>
    </p:spTree>
    <p:extLst>
      <p:ext uri="{BB962C8B-B14F-4D97-AF65-F5344CB8AC3E}">
        <p14:creationId xmlns:p14="http://schemas.microsoft.com/office/powerpoint/2010/main" val="18858859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xfrm>
            <a:off x="4014025" y="450150"/>
            <a:ext cx="47709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4AF2-9952-805C-1F41-75EF000A39EA}"/>
              </a:ext>
            </a:extLst>
          </p:cNvPr>
          <p:cNvSpPr>
            <a:spLocks noGrp="1"/>
          </p:cNvSpPr>
          <p:nvPr>
            <p:ph type="title"/>
          </p:nvPr>
        </p:nvSpPr>
        <p:spPr/>
        <p:txBody>
          <a:bodyPr>
            <a:normAutofit fontScale="90000"/>
          </a:bodyPr>
          <a:lstStyle/>
          <a:p>
            <a:r>
              <a:rPr lang="en-IN" dirty="0"/>
              <a:t>Environmental Setup</a:t>
            </a:r>
          </a:p>
        </p:txBody>
      </p:sp>
      <p:sp>
        <p:nvSpPr>
          <p:cNvPr id="3" name="Text Placeholder 2">
            <a:extLst>
              <a:ext uri="{FF2B5EF4-FFF2-40B4-BE49-F238E27FC236}">
                <a16:creationId xmlns:a16="http://schemas.microsoft.com/office/drawing/2014/main" id="{85B8935C-7ABB-E0CA-A770-BC1EB56E7A24}"/>
              </a:ext>
            </a:extLst>
          </p:cNvPr>
          <p:cNvSpPr>
            <a:spLocks noGrp="1"/>
          </p:cNvSpPr>
          <p:nvPr>
            <p:ph type="body" idx="1"/>
          </p:nvPr>
        </p:nvSpPr>
        <p:spPr/>
        <p:txBody>
          <a:bodyPr/>
          <a:lstStyle/>
          <a:p>
            <a:pPr marL="114300" indent="0">
              <a:buNone/>
            </a:pPr>
            <a:endParaRPr lang="en-US" sz="1800" b="1" dirty="0"/>
          </a:p>
          <a:p>
            <a:pPr marL="114300" indent="0">
              <a:buNone/>
            </a:pPr>
            <a:r>
              <a:rPr lang="en-US" sz="1800" b="1" dirty="0"/>
              <a:t>Create a Project Directory:</a:t>
            </a:r>
          </a:p>
          <a:p>
            <a:pPr marL="114300" indent="0">
              <a:buNone/>
            </a:pPr>
            <a:r>
              <a:rPr lang="en-US" sz="1800" dirty="0"/>
              <a:t>Create a new folder on your computer to hold your Node.js project.</a:t>
            </a:r>
          </a:p>
          <a:p>
            <a:pPr marL="114300" indent="0">
              <a:buNone/>
            </a:pPr>
            <a:endParaRPr lang="en-US" sz="1800" b="1" dirty="0"/>
          </a:p>
          <a:p>
            <a:pPr marL="114300" indent="0">
              <a:buNone/>
            </a:pPr>
            <a:r>
              <a:rPr lang="en-US" sz="1800" b="1" dirty="0"/>
              <a:t>Initialize Your Project:</a:t>
            </a:r>
          </a:p>
          <a:p>
            <a:pPr marL="114300" indent="0">
              <a:buNone/>
            </a:pPr>
            <a:r>
              <a:rPr lang="en-US" sz="1800" dirty="0"/>
              <a:t>Open your terminal or command prompt, navigate to the project directory you just created, and run the following command to initialize a new Node.js project. This will generate a </a:t>
            </a:r>
            <a:r>
              <a:rPr lang="en-US" sz="1800" dirty="0" err="1"/>
              <a:t>package.json</a:t>
            </a:r>
            <a:r>
              <a:rPr lang="en-US" sz="1800" dirty="0"/>
              <a:t> file that will manage your project's dependencies.</a:t>
            </a:r>
          </a:p>
          <a:p>
            <a:pPr marL="114300" indent="0">
              <a:buNone/>
            </a:pPr>
            <a:endParaRPr lang="en-US" sz="1800" dirty="0"/>
          </a:p>
          <a:p>
            <a:pPr marL="114300" indent="0">
              <a:buNone/>
            </a:pPr>
            <a:r>
              <a:rPr lang="en-US" sz="1800" dirty="0" err="1"/>
              <a:t>npm</a:t>
            </a:r>
            <a:r>
              <a:rPr lang="en-US" sz="1800" dirty="0"/>
              <a:t> </a:t>
            </a:r>
            <a:r>
              <a:rPr lang="en-US" sz="1800" dirty="0" err="1"/>
              <a:t>init</a:t>
            </a:r>
            <a:endParaRPr lang="en-US" sz="1800" dirty="0"/>
          </a:p>
          <a:p>
            <a:endParaRPr lang="en-IN" dirty="0"/>
          </a:p>
        </p:txBody>
      </p:sp>
    </p:spTree>
    <p:extLst>
      <p:ext uri="{BB962C8B-B14F-4D97-AF65-F5344CB8AC3E}">
        <p14:creationId xmlns:p14="http://schemas.microsoft.com/office/powerpoint/2010/main" val="427394661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ES6</Template>
  <TotalTime>7721</TotalTime>
  <Words>6254</Words>
  <Application>Microsoft Office PowerPoint</Application>
  <PresentationFormat>On-screen Show (16:9)</PresentationFormat>
  <Paragraphs>645</Paragraphs>
  <Slides>88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Söhne</vt:lpstr>
      <vt:lpstr>Proxima Nova</vt:lpstr>
      <vt:lpstr>Consolas</vt:lpstr>
      <vt:lpstr>Arial</vt:lpstr>
      <vt:lpstr>gt-medium</vt:lpstr>
      <vt:lpstr>Roboto</vt:lpstr>
      <vt:lpstr>Nunito</vt:lpstr>
      <vt:lpstr>Simple Light</vt:lpstr>
      <vt:lpstr>PowerPoint Presentation</vt:lpstr>
      <vt:lpstr>Content</vt:lpstr>
      <vt:lpstr>Syllabus</vt:lpstr>
      <vt:lpstr>NodeJs</vt:lpstr>
      <vt:lpstr>What is NodeJs</vt:lpstr>
      <vt:lpstr>Companies that uses NodeJS</vt:lpstr>
      <vt:lpstr>Why are companies using NodeJs ?</vt:lpstr>
      <vt:lpstr>Environmental Setup</vt:lpstr>
      <vt:lpstr>Environmental Setup</vt:lpstr>
      <vt:lpstr>Environmental Setup</vt:lpstr>
      <vt:lpstr>Environmental Setup</vt:lpstr>
      <vt:lpstr>Example:-</vt:lpstr>
      <vt:lpstr>Package Manager</vt:lpstr>
      <vt:lpstr>NPM(node package manager)</vt:lpstr>
      <vt:lpstr>Package Manager</vt:lpstr>
      <vt:lpstr>Features</vt:lpstr>
      <vt:lpstr>Features of NodeJs</vt:lpstr>
      <vt:lpstr>Features</vt:lpstr>
      <vt:lpstr>Features</vt:lpstr>
      <vt:lpstr>Features</vt:lpstr>
      <vt:lpstr>Features</vt:lpstr>
      <vt:lpstr>Disadvantages of NodeJs</vt:lpstr>
      <vt:lpstr>PowerPoint Presentation</vt:lpstr>
      <vt:lpstr>Object Console</vt:lpstr>
      <vt:lpstr>PowerPoint Presentation</vt:lpstr>
      <vt:lpstr>PowerPoint Presentation</vt:lpstr>
      <vt:lpstr>Concept of Callbacks </vt:lpstr>
      <vt:lpstr>Example :-</vt:lpstr>
      <vt:lpstr>Work with File System</vt:lpstr>
      <vt:lpstr>PowerPoint Presentation</vt:lpstr>
      <vt:lpstr>PowerPoint Presentation</vt:lpstr>
      <vt:lpstr>Write File</vt:lpstr>
      <vt:lpstr>Append File </vt:lpstr>
      <vt:lpstr>Open File</vt:lpstr>
      <vt:lpstr>Update File</vt:lpstr>
      <vt:lpstr>Update File</vt:lpstr>
      <vt:lpstr>Delete File</vt:lpstr>
      <vt:lpstr>PowerPoint Presentation</vt:lpstr>
      <vt:lpstr>Debugging</vt:lpstr>
      <vt:lpstr>Debugging</vt:lpstr>
      <vt:lpstr>Debugging</vt:lpstr>
      <vt:lpstr>Debugging</vt:lpstr>
      <vt:lpstr>Debugging</vt:lpstr>
      <vt:lpstr>Events</vt:lpstr>
      <vt:lpstr>Events</vt:lpstr>
      <vt:lpstr>Event loop</vt:lpstr>
      <vt:lpstr>Event loop</vt:lpstr>
      <vt:lpstr>Event loop</vt:lpstr>
      <vt:lpstr>Timers</vt:lpstr>
      <vt:lpstr>PowerPoint Presentation</vt:lpstr>
      <vt:lpstr>PowerPoint Presentation</vt:lpstr>
      <vt:lpstr>PowerPoint Presentation</vt:lpstr>
      <vt:lpstr>PowerPoint Presentation</vt:lpstr>
      <vt:lpstr>PowerPoint Presentation</vt:lpstr>
      <vt:lpstr>Buffers </vt:lpstr>
      <vt:lpstr>Buffers</vt:lpstr>
      <vt:lpstr>PowerPoint Presentation</vt:lpstr>
      <vt:lpstr>Example</vt:lpstr>
      <vt:lpstr>Streams</vt:lpstr>
      <vt:lpstr>PowerPoint Presentation</vt:lpstr>
      <vt:lpstr>PowerPoint Presentation</vt:lpstr>
      <vt:lpstr>ExpressJs</vt:lpstr>
      <vt:lpstr>ExpressJs</vt:lpstr>
      <vt:lpstr>Why Express ?</vt:lpstr>
      <vt:lpstr>Install ExpressJs and example code</vt:lpstr>
      <vt:lpstr>Mongoose Module</vt:lpstr>
      <vt:lpstr>PowerPoint Presentation</vt:lpstr>
      <vt:lpstr>Example :-</vt:lpstr>
      <vt:lpstr>Example code :-</vt:lpstr>
      <vt:lpstr>What is REST API ?</vt:lpstr>
      <vt:lpstr>REST </vt:lpstr>
      <vt:lpstr>REST</vt:lpstr>
      <vt:lpstr>REST </vt:lpstr>
      <vt:lpstr>Http request types :</vt:lpstr>
      <vt:lpstr>Example :-</vt:lpstr>
      <vt:lpstr>What are cookies?  </vt:lpstr>
      <vt:lpstr>Different types of cookies :</vt:lpstr>
      <vt:lpstr>Install and use cookie</vt:lpstr>
      <vt:lpstr>Setting cookies</vt:lpstr>
      <vt:lpstr>Reading cookies</vt:lpstr>
      <vt:lpstr>Clearing cookies</vt:lpstr>
      <vt:lpstr>What is a Session ?</vt:lpstr>
      <vt:lpstr>Session</vt:lpstr>
      <vt:lpstr>Session</vt:lpstr>
      <vt:lpstr>Session</vt:lpstr>
      <vt:lpstr>Example :-</vt:lpstr>
      <vt:lpstr>Difference between session and cookies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soram wanglen</dc:creator>
  <cp:lastModifiedBy>soram wanglen</cp:lastModifiedBy>
  <cp:revision>42</cp:revision>
  <dcterms:created xsi:type="dcterms:W3CDTF">2023-07-08T05:59:21Z</dcterms:created>
  <dcterms:modified xsi:type="dcterms:W3CDTF">2023-09-01T15:04:44Z</dcterms:modified>
</cp:coreProperties>
</file>